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4"/>
    <p:sldMasterId id="2147483892" r:id="rId5"/>
    <p:sldMasterId id="2147483967" r:id="rId6"/>
    <p:sldMasterId id="2147483975" r:id="rId7"/>
    <p:sldMasterId id="2147483978" r:id="rId8"/>
    <p:sldMasterId id="2147483980" r:id="rId9"/>
    <p:sldMasterId id="2147483982" r:id="rId10"/>
  </p:sldMasterIdLst>
  <p:notesMasterIdLst>
    <p:notesMasterId r:id="rId53"/>
  </p:notesMasterIdLst>
  <p:handoutMasterIdLst>
    <p:handoutMasterId r:id="rId54"/>
  </p:handoutMasterIdLst>
  <p:sldIdLst>
    <p:sldId id="277" r:id="rId11"/>
    <p:sldId id="312" r:id="rId12"/>
    <p:sldId id="2147375381" r:id="rId13"/>
    <p:sldId id="2147375427" r:id="rId14"/>
    <p:sldId id="2147375418" r:id="rId15"/>
    <p:sldId id="2147375389" r:id="rId16"/>
    <p:sldId id="2147375407" r:id="rId17"/>
    <p:sldId id="2147375413" r:id="rId18"/>
    <p:sldId id="2147375414" r:id="rId19"/>
    <p:sldId id="2147375415" r:id="rId20"/>
    <p:sldId id="2147375416" r:id="rId21"/>
    <p:sldId id="2147375417" r:id="rId22"/>
    <p:sldId id="2147375408" r:id="rId23"/>
    <p:sldId id="2147375419" r:id="rId24"/>
    <p:sldId id="2147375409" r:id="rId25"/>
    <p:sldId id="2147375423" r:id="rId26"/>
    <p:sldId id="2147375422" r:id="rId27"/>
    <p:sldId id="2147375421" r:id="rId28"/>
    <p:sldId id="2147375391" r:id="rId29"/>
    <p:sldId id="2147375382" r:id="rId30"/>
    <p:sldId id="2147375390" r:id="rId31"/>
    <p:sldId id="2147375392" r:id="rId32"/>
    <p:sldId id="2147375425" r:id="rId33"/>
    <p:sldId id="2147375393" r:id="rId34"/>
    <p:sldId id="2147375394" r:id="rId35"/>
    <p:sldId id="2147375400" r:id="rId36"/>
    <p:sldId id="2147375401" r:id="rId37"/>
    <p:sldId id="2147375395" r:id="rId38"/>
    <p:sldId id="2147375426" r:id="rId39"/>
    <p:sldId id="2147375399" r:id="rId40"/>
    <p:sldId id="2147375398" r:id="rId41"/>
    <p:sldId id="2147375397" r:id="rId42"/>
    <p:sldId id="2147375396" r:id="rId43"/>
    <p:sldId id="2147375402" r:id="rId44"/>
    <p:sldId id="2147375403" r:id="rId45"/>
    <p:sldId id="2147375406" r:id="rId46"/>
    <p:sldId id="2147375424" r:id="rId47"/>
    <p:sldId id="2147375405" r:id="rId48"/>
    <p:sldId id="2147375404" r:id="rId49"/>
    <p:sldId id="2147375412" r:id="rId50"/>
    <p:sldId id="2147375386" r:id="rId51"/>
    <p:sldId id="2147375378" r:id="rId52"/>
  </p:sldIdLst>
  <p:sldSz cx="1219835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9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a:srgbClr val="2E2E38"/>
    <a:srgbClr val="00FF00"/>
    <a:srgbClr val="E2E2E2"/>
    <a:srgbClr val="C4C4CD"/>
    <a:srgbClr val="797991"/>
    <a:srgbClr val="808080"/>
    <a:srgbClr val="747480"/>
    <a:srgbClr val="FFD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AA619-A4D1-4A49-A94E-BE629CE62691}" v="1111" dt="2023-03-31T08:36:50.882"/>
    <p1510:client id="{42D9A147-6FD1-A217-FA83-32B57A743E03}" v="134" dt="2023-03-31T06:08:23.094"/>
    <p1510:client id="{804FD6E0-4A51-4898-9884-866AAE0F7C2D}" v="3236" dt="2023-03-31T10:45:00.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8" autoAdjust="0"/>
    <p:restoredTop sz="84211" autoAdjust="0"/>
  </p:normalViewPr>
  <p:slideViewPr>
    <p:cSldViewPr snapToGrid="0" snapToObjects="1" showGuides="1">
      <p:cViewPr varScale="1">
        <p:scale>
          <a:sx n="56" d="100"/>
          <a:sy n="56" d="100"/>
        </p:scale>
        <p:origin x="976" y="48"/>
      </p:cViewPr>
      <p:guideLst/>
    </p:cSldViewPr>
  </p:slideViewPr>
  <p:outlineViewPr>
    <p:cViewPr>
      <p:scale>
        <a:sx n="33" d="100"/>
        <a:sy n="33" d="100"/>
      </p:scale>
      <p:origin x="0" y="-7090"/>
    </p:cViewPr>
  </p:outlineViewPr>
  <p:notesTextViewPr>
    <p:cViewPr>
      <p:scale>
        <a:sx n="3" d="2"/>
        <a:sy n="3" d="2"/>
      </p:scale>
      <p:origin x="0" y="0"/>
    </p:cViewPr>
  </p:notesTextViewPr>
  <p:sorterViewPr>
    <p:cViewPr>
      <p:scale>
        <a:sx n="50" d="100"/>
        <a:sy n="50" d="100"/>
      </p:scale>
      <p:origin x="0" y="-1570"/>
    </p:cViewPr>
  </p:sorterViewPr>
  <p:notesViewPr>
    <p:cSldViewPr snapToGrid="0" snapToObjects="1" showGuides="1">
      <p:cViewPr varScale="1">
        <p:scale>
          <a:sx n="80" d="100"/>
          <a:sy n="80" d="100"/>
        </p:scale>
        <p:origin x="-2004"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31/03/2023</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31/03/2023</a:t>
            </a:fld>
            <a:endParaRPr lang="en-GB" dirty="0"/>
          </a:p>
        </p:txBody>
      </p:sp>
      <p:sp>
        <p:nvSpPr>
          <p:cNvPr id="4" name="Slide Image Placeholder 3"/>
          <p:cNvSpPr>
            <a:spLocks noGrp="1" noRot="1" noChangeAspect="1"/>
          </p:cNvSpPr>
          <p:nvPr>
            <p:ph type="sldImg" idx="2"/>
          </p:nvPr>
        </p:nvSpPr>
        <p:spPr>
          <a:xfrm>
            <a:off x="393700" y="692150"/>
            <a:ext cx="6162675"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24225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2218784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slide" Target="../slides/slide3.xml"/></Relationships>
</file>

<file path=ppt/slideLayouts/_rels/slideLayout7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slide" Target="../slides/slide3.xml"/></Relationships>
</file>

<file path=ppt/slideLayouts/_rels/slideLayout7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slide" Target="../slides/slide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slide" Target="../slides/slide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tx2"/>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64788" y="4960938"/>
            <a:ext cx="1225550"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705"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705"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58052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FFE600"/>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tx2"/>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chemeClr val="bg1"/>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67045BF-D9CE-4F95-8F3F-8EF245A697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025" r="20776" b="6249"/>
          <a:stretch/>
        </p:blipFill>
        <p:spPr>
          <a:xfrm>
            <a:off x="0" y="0"/>
            <a:ext cx="12198350" cy="6858000"/>
          </a:xfrm>
          <a:prstGeom prst="rect">
            <a:avLst/>
          </a:prstGeom>
        </p:spPr>
      </p:pic>
      <p:sp>
        <p:nvSpPr>
          <p:cNvPr id="19" name="Freeform: Shape 18">
            <a:extLst>
              <a:ext uri="{FF2B5EF4-FFF2-40B4-BE49-F238E27FC236}">
                <a16:creationId xmlns:a16="http://schemas.microsoft.com/office/drawing/2014/main" id="{9DD36006-FEEC-4D5E-9707-7CAB17A4DD7D}"/>
              </a:ext>
            </a:extLst>
          </p:cNvPr>
          <p:cNvSpPr/>
          <p:nvPr userDrawn="1"/>
        </p:nvSpPr>
        <p:spPr>
          <a:xfrm>
            <a:off x="498115" y="795662"/>
            <a:ext cx="4930412" cy="3189598"/>
          </a:xfrm>
          <a:custGeom>
            <a:avLst/>
            <a:gdLst>
              <a:gd name="connsiteX0" fmla="*/ 4908077 w 4930412"/>
              <a:gd name="connsiteY0" fmla="*/ 0 h 3189598"/>
              <a:gd name="connsiteX1" fmla="*/ 4930412 w 4930412"/>
              <a:gd name="connsiteY1" fmla="*/ 0 h 3189598"/>
              <a:gd name="connsiteX2" fmla="*/ 4930412 w 4930412"/>
              <a:gd name="connsiteY2" fmla="*/ 3189598 h 3189598"/>
              <a:gd name="connsiteX3" fmla="*/ 0 w 4930412"/>
              <a:gd name="connsiteY3" fmla="*/ 3189598 h 3189598"/>
              <a:gd name="connsiteX4" fmla="*/ 0 w 4930412"/>
              <a:gd name="connsiteY4" fmla="*/ 865426 h 318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412" h="3189598">
                <a:moveTo>
                  <a:pt x="4908077" y="0"/>
                </a:moveTo>
                <a:lnTo>
                  <a:pt x="4930412" y="0"/>
                </a:lnTo>
                <a:lnTo>
                  <a:pt x="4930412" y="3189598"/>
                </a:lnTo>
                <a:lnTo>
                  <a:pt x="0" y="3189598"/>
                </a:lnTo>
                <a:lnTo>
                  <a:pt x="0" y="865426"/>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429000"/>
            <a:ext cx="4328932" cy="663481"/>
          </a:xfrm>
        </p:spPr>
        <p:txBody>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5" y="0"/>
            <a:ext cx="12192000"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3" y="0"/>
            <a:ext cx="12192005" cy="6858000"/>
          </a:xfrm>
          <a:prstGeom prst="rect">
            <a:avLst/>
          </a:prstGeom>
        </p:spPr>
      </p:pic>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035356923"/>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64788" y="4960938"/>
            <a:ext cx="1225550"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57251300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21727085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7429458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59516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022323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40567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703271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2528808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6131181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3184" y="6019189"/>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3184" y="6216807"/>
            <a:ext cx="3089275" cy="180000"/>
          </a:xfrm>
        </p:spPr>
        <p:txBody>
          <a:bodyPr/>
          <a:lstStyle>
            <a:lvl1pPr marL="0" indent="0">
              <a:buNone/>
              <a:defRPr sz="1200">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983" y="5914642"/>
            <a:ext cx="5760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64788" y="4960938"/>
            <a:ext cx="1225550"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11004377"/>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7" y="1137920"/>
            <a:ext cx="10978515" cy="4834617"/>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9993965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3184" y="5709060"/>
            <a:ext cx="8122101"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984" y="5605200"/>
            <a:ext cx="1045073" cy="197581"/>
          </a:xfrm>
          <a:prstGeom prst="rect">
            <a:avLst/>
          </a:prstGeom>
          <a:noFill/>
        </p:spPr>
        <p:txBody>
          <a:bodyPr wrap="square" lIns="0" tIns="0" rIns="0" bIns="0" rtlCol="0" anchor="ctr" anchorCtr="0">
            <a:noAutofit/>
          </a:bodyPr>
          <a:lstStyle/>
          <a:p>
            <a:r>
              <a:rPr lang="en-GB" sz="1200"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984" y="6019189"/>
            <a:ext cx="3089275" cy="180000"/>
          </a:xfrm>
        </p:spPr>
        <p:txBody>
          <a:bodyPr/>
          <a:lstStyle>
            <a:lvl1pPr marL="0" indent="0">
              <a:buNone/>
              <a:defRPr sz="1200">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984" y="6216807"/>
            <a:ext cx="3089275" cy="180000"/>
          </a:xfrm>
        </p:spPr>
        <p:txBody>
          <a:bodyPr/>
          <a:lstStyle>
            <a:lvl1pPr marL="0" indent="0">
              <a:buNone/>
              <a:defRPr sz="1200">
                <a:solidFill>
                  <a:schemeClr val="bg1"/>
                </a:solidFill>
              </a:defRPr>
            </a:lvl1pPr>
          </a:lstStyle>
          <a:p>
            <a:pPr lvl="0"/>
            <a:r>
              <a:rPr lang="en-US"/>
              <a:t>Job Title</a:t>
            </a:r>
            <a:endParaRPr lang="en-GB"/>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5248037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8115" y="5826612"/>
            <a:ext cx="3878023"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18" name="Title 1"/>
          <p:cNvSpPr>
            <a:spLocks noGrp="1"/>
          </p:cNvSpPr>
          <p:nvPr userDrawn="1">
            <p:ph type="ctrTitle"/>
          </p:nvPr>
        </p:nvSpPr>
        <p:spPr>
          <a:xfrm>
            <a:off x="944880" y="2158329"/>
            <a:ext cx="4783882"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5072" y="3200329"/>
            <a:ext cx="48080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366" y="723658"/>
            <a:ext cx="5680945"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366"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697"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910" y="4021755"/>
            <a:ext cx="151647"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64788" y="4960938"/>
            <a:ext cx="1225550"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76128593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8115" y="5826612"/>
            <a:ext cx="3878023"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880" y="2158329"/>
            <a:ext cx="4000436" cy="860400"/>
          </a:xfrm>
          <a:prstGeom prst="rect">
            <a:avLst/>
          </a:prstGeo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5072" y="3200329"/>
            <a:ext cx="4020628" cy="645742"/>
          </a:xfrm>
          <a:prstGeom prst="rect">
            <a:avLst/>
          </a:prstGeom>
        </p:spPr>
        <p:txBody>
          <a:bodyPr/>
          <a:lstStyle>
            <a:lvl1pPr marL="0" indent="0" algn="l">
              <a:buNone/>
              <a:defRPr sz="2000">
                <a:solidFill>
                  <a:schemeClr val="bg1"/>
                </a:solidFill>
                <a:latin typeface="EYInterstate Light" panose="02000506000000020004" pitchFamily="2" charset="0"/>
                <a:cs typeface="Arial" pitchFamily="34" charset="0"/>
              </a:defRPr>
            </a:lvl1pPr>
            <a:lvl2pPr marL="0" indent="0" algn="l">
              <a:buNone/>
              <a:defRPr sz="1600">
                <a:solidFill>
                  <a:schemeClr val="tx1">
                    <a:lumMod val="75000"/>
                    <a:lumOff val="2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366" y="876058"/>
            <a:ext cx="4855295"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64788" y="4960938"/>
            <a:ext cx="1225550"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1157452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sz="2400">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918" y="1137920"/>
            <a:ext cx="10978515"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8323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sz="24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45704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50013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710894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6460789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629436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49311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7C9B5A-5B38-4A6B-BF6F-5D206ADBC1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2672" b="42672"/>
          <a:stretch/>
        </p:blipFill>
        <p:spPr>
          <a:xfrm>
            <a:off x="0" y="1"/>
            <a:ext cx="12198350" cy="928914"/>
          </a:xfrm>
          <a:prstGeom prst="rect">
            <a:avLst/>
          </a:prstGeom>
        </p:spPr>
      </p:pic>
      <p:sp>
        <p:nvSpPr>
          <p:cNvPr id="9" name="Rectangle 8">
            <a:extLst>
              <a:ext uri="{FF2B5EF4-FFF2-40B4-BE49-F238E27FC236}">
                <a16:creationId xmlns:a16="http://schemas.microsoft.com/office/drawing/2014/main" id="{20FE2192-39F4-44C9-B0D0-E581D9FDEA99}"/>
              </a:ext>
            </a:extLst>
          </p:cNvPr>
          <p:cNvSpPr/>
          <p:nvPr userDrawn="1"/>
        </p:nvSpPr>
        <p:spPr>
          <a:xfrm>
            <a:off x="0" y="0"/>
            <a:ext cx="12198350" cy="928914"/>
          </a:xfrm>
          <a:prstGeom prst="rect">
            <a:avLst/>
          </a:prstGeom>
          <a:gradFill flip="none" rotWithShape="1">
            <a:gsLst>
              <a:gs pos="70000">
                <a:srgbClr val="2E2E38">
                  <a:alpha val="59000"/>
                </a:srgbClr>
              </a:gs>
              <a:gs pos="22000">
                <a:srgbClr val="2E2E38">
                  <a:alpha val="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2" name="Title 1"/>
          <p:cNvSpPr>
            <a:spLocks noGrp="1"/>
          </p:cNvSpPr>
          <p:nvPr>
            <p:ph type="title" hasCustomPrompt="1"/>
          </p:nvPr>
        </p:nvSpPr>
        <p:spPr>
          <a:xfrm>
            <a:off x="609918" y="294200"/>
            <a:ext cx="10978515" cy="590400"/>
          </a:xfrm>
        </p:spPr>
        <p:txBody>
          <a:bodyPr/>
          <a:lstStyle>
            <a:lvl1pPr>
              <a:defRPr sz="2200">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351" y="1488927"/>
            <a:ext cx="2338388"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200"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350" y="2526765"/>
            <a:ext cx="5292000" cy="1800000"/>
          </a:xfrm>
        </p:spPr>
        <p:txBody>
          <a:bodyPr lIns="90000" tIns="46800" rIns="90000" bIns="46800"/>
          <a:lstStyle>
            <a:lvl1pPr marL="0" indent="0">
              <a:buNone/>
              <a:defRPr lang="en-US" sz="2800" dirty="0" smtClean="0">
                <a:latin typeface="Georgia" panose="02040502050405020303" pitchFamily="18" charset="0"/>
              </a:defRPr>
            </a:lvl1pPr>
          </a:lstStyle>
          <a:p>
            <a:pPr marL="356616" lvl="0" indent="-356616">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350" y="4632765"/>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350" y="4971442"/>
            <a:ext cx="5292000" cy="316838"/>
          </a:xfrm>
        </p:spPr>
        <p:txBody>
          <a:bodyPr lIns="90000" tIns="46800" rIns="90000" bIns="46800"/>
          <a:lstStyle>
            <a:lvl1pPr marL="0" indent="0" algn="l" defTabSz="914400" rtl="0" eaLnBrk="1" latinLnBrk="0" hangingPunct="1">
              <a:spcBef>
                <a:spcPts val="0"/>
              </a:spcBef>
              <a:spcAft>
                <a:spcPts val="600"/>
              </a:spcAft>
              <a:buClr>
                <a:schemeClr val="tx2"/>
              </a:buClr>
              <a:buSzPct val="70000"/>
              <a:buFont typeface="Arial" pitchFamily="34" charset="0"/>
              <a:buNone/>
              <a:defRPr lang="en-US" sz="1600" kern="1200" dirty="0" smtClean="0">
                <a:solidFill>
                  <a:srgbClr val="2E2E38"/>
                </a:solidFill>
                <a:latin typeface="+mn-lt"/>
                <a:ea typeface="+mn-ea"/>
                <a:cs typeface="+mn-cs"/>
              </a:defRPr>
            </a:lvl1pPr>
            <a:lvl2pPr marL="356616" indent="0">
              <a:buNone/>
              <a:defRPr lang="en-US" sz="2000" smtClean="0">
                <a:latin typeface="+mn-lt"/>
              </a:defRPr>
            </a:lvl2pPr>
            <a:lvl3pPr>
              <a:defRPr lang="en-US" sz="1800" smtClean="0">
                <a:latin typeface="+mn-lt"/>
              </a:defRPr>
            </a:lvl3pPr>
            <a:lvl4pPr>
              <a:defRPr lang="en-US" sz="1600" smtClean="0">
                <a:latin typeface="+mn-lt"/>
              </a:defRPr>
            </a:lvl4pPr>
            <a:lvl5pPr>
              <a:defRPr lang="en-IN" sz="1600">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42217372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3175" y="2060235"/>
            <a:ext cx="5292000" cy="3025522"/>
          </a:xfrm>
        </p:spPr>
        <p:txBody>
          <a:bodyPr lIns="0" tIns="0" rIns="0" bIns="0">
            <a:noAutofit/>
          </a:bodyPr>
          <a:lstStyle>
            <a:lvl1pPr marL="0" indent="0" algn="ctr">
              <a:buNone/>
              <a:defRPr lang="en-US" sz="2800" dirty="0" smtClean="0">
                <a:latin typeface="Georgia" panose="02040502050405020303" pitchFamily="18" charset="0"/>
              </a:defRPr>
            </a:lvl1pPr>
          </a:lstStyle>
          <a:p>
            <a:pPr marL="356616" lvl="0" indent="-356616"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3175" y="5506678"/>
            <a:ext cx="5292000" cy="316838"/>
          </a:xfrm>
        </p:spPr>
        <p:txBody>
          <a:bodyPr lIns="0" tIns="0" rIns="0" bIns="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3175" y="5818717"/>
            <a:ext cx="5292000" cy="316838"/>
          </a:xfrm>
        </p:spPr>
        <p:txBody>
          <a:bodyPr vert="horz" lIns="0" tIns="0" rIns="0" bIns="0" rtlCol="0" anchor="t" anchorCtr="0">
            <a:noAutofit/>
          </a:bodyPr>
          <a:lstStyle>
            <a:lvl1pPr marL="0" indent="0" algn="ctr">
              <a:buNone/>
              <a:defRPr lang="en-US" sz="1600" dirty="0" smtClean="0">
                <a:solidFill>
                  <a:srgbClr val="2E2E38"/>
                </a:solidFill>
                <a:latin typeface="+mn-lt"/>
              </a:defRPr>
            </a:lvl1pPr>
          </a:lstStyle>
          <a:p>
            <a:pPr marL="356616" lvl="0" indent="-356616"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9981" y="979787"/>
            <a:ext cx="2338388"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200"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30489916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7180" y="0"/>
            <a:ext cx="5971170"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7221" y="2578743"/>
            <a:ext cx="4537959" cy="1055708"/>
          </a:xfrm>
        </p:spPr>
        <p:txBody>
          <a:bodyPr/>
          <a:lstStyle>
            <a:lvl1pPr marL="0" indent="0">
              <a:buNone/>
              <a:defRPr sz="3000"/>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7221" y="3840384"/>
            <a:ext cx="4537959" cy="1055708"/>
          </a:xfrm>
        </p:spPr>
        <p:txBody>
          <a:bodyPr/>
          <a:lstStyle>
            <a:lvl1pPr marL="0" indent="0">
              <a:buNone/>
              <a:defRPr sz="1600"/>
            </a:lvl1pPr>
          </a:lstStyle>
          <a:p>
            <a:pPr lvl="0"/>
            <a:r>
              <a:rPr lang="en-IN" dirty="0"/>
              <a:t>text</a:t>
            </a:r>
          </a:p>
        </p:txBody>
      </p:sp>
    </p:spTree>
    <p:extLst>
      <p:ext uri="{BB962C8B-B14F-4D97-AF65-F5344CB8AC3E}">
        <p14:creationId xmlns:p14="http://schemas.microsoft.com/office/powerpoint/2010/main" val="16786273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917" y="1137920"/>
            <a:ext cx="4957505"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p:spPr>
        <p:txBody>
          <a:bodyPr/>
          <a:lstStyle>
            <a:lvl1pPr marL="0" indent="0">
              <a:buNone/>
              <a:defRPr sz="1200">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p:spPr>
        <p:txBody>
          <a:bodyPr/>
          <a:lstStyle>
            <a:lvl1pPr marL="0" indent="0">
              <a:buNone/>
              <a:defRPr sz="1200">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p:spPr>
        <p:txBody>
          <a:bodyPr/>
          <a:lstStyle>
            <a:lvl1pPr marL="0" indent="0">
              <a:buNone/>
              <a:defRPr sz="1600"/>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254414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650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buNone/>
              <a:defRPr>
                <a:solidFill>
                  <a:schemeClr val="bg1"/>
                </a:solidFill>
              </a:defRPr>
            </a:lvl1pPr>
            <a:lvl2pPr marL="356616">
              <a:defRPr>
                <a:solidFill>
                  <a:schemeClr val="bg1"/>
                </a:solidFill>
              </a:defRPr>
            </a:lvl2pPr>
            <a:lvl3pPr marL="713232">
              <a:defRPr>
                <a:solidFill>
                  <a:schemeClr val="bg1"/>
                </a:solidFill>
              </a:defRPr>
            </a:lvl3pPr>
            <a:lvl4pPr marL="1069848">
              <a:defRPr>
                <a:solidFill>
                  <a:schemeClr val="bg1"/>
                </a:solidFill>
              </a:defRPr>
            </a:lvl4pPr>
            <a:lvl5pPr marL="142646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6075811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761593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137919"/>
            <a:ext cx="5387605" cy="4834800"/>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9546440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648"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9632" y="1869440"/>
            <a:ext cx="5393208" cy="4256075"/>
          </a:xfrm>
        </p:spPr>
        <p:txBody>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2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918" y="1137920"/>
            <a:ext cx="5393208"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9632" y="1137920"/>
            <a:ext cx="5393208"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918" y="294200"/>
            <a:ext cx="10978515"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596641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9120" y="1"/>
            <a:ext cx="3999231" cy="6156104"/>
          </a:xfrm>
        </p:spPr>
        <p:txBody>
          <a:bodyPr/>
          <a:lstStyle/>
          <a:p>
            <a:endParaRPr lang="en-IN" dirty="0"/>
          </a:p>
        </p:txBody>
      </p:sp>
      <p:sp>
        <p:nvSpPr>
          <p:cNvPr id="2" name="Title 1"/>
          <p:cNvSpPr>
            <a:spLocks noGrp="1"/>
          </p:cNvSpPr>
          <p:nvPr>
            <p:ph type="title"/>
          </p:nvPr>
        </p:nvSpPr>
        <p:spPr>
          <a:xfrm>
            <a:off x="609919" y="294200"/>
            <a:ext cx="7444422"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918" y="1137921"/>
            <a:ext cx="7299642" cy="873760"/>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918" y="2311401"/>
            <a:ext cx="3580117" cy="384470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9443" y="2311401"/>
            <a:ext cx="3580117" cy="1254759"/>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9443" y="4236721"/>
            <a:ext cx="3580117" cy="1944160"/>
          </a:xfrm>
        </p:spPr>
        <p:txBody>
          <a:bodyPr numCol="1"/>
          <a:lstStyle>
            <a:lvl1pPr marL="0" indent="0">
              <a:buNone/>
              <a:defRPr sz="1800">
                <a:solidFill>
                  <a:schemeClr val="bg1"/>
                </a:solidFill>
                <a:latin typeface="Georgia" panose="02040502050405020303" pitchFamily="18" charset="0"/>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918" y="907750"/>
            <a:ext cx="772385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079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39388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198702"/>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00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835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31921570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799" y="719139"/>
            <a:ext cx="4677635"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EYInterstate Light" panose="02000506000000020004" pitchFamily="2"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213" indent="-176213" algn="l" defTabSz="995363"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913" indent="-188913" algn="l" defTabSz="995363"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310548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544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8115"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a:spLocks noGrp="1"/>
          </p:cNvSpPr>
          <p:nvPr>
            <p:ph type="ctrTitle"/>
          </p:nvPr>
        </p:nvSpPr>
        <p:spPr>
          <a:xfrm>
            <a:off x="775504" y="1954221"/>
            <a:ext cx="4328932" cy="979702"/>
          </a:xfrm>
        </p:spPr>
        <p:txBody>
          <a:bodyPr/>
          <a:lstStyle>
            <a:lvl1pPr>
              <a:defRPr sz="3000"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504" y="3046158"/>
            <a:ext cx="4328932" cy="1046323"/>
          </a:xfrm>
        </p:spPr>
        <p:txBody>
          <a:bodyPr/>
          <a:lstStyle>
            <a:lvl1pPr marL="0" indent="0" algn="l">
              <a:spcAft>
                <a:spcPts val="1200"/>
              </a:spcAft>
              <a:buNone/>
              <a:defRPr sz="2000">
                <a:solidFill>
                  <a:schemeClr val="bg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64788" y="4960938"/>
            <a:ext cx="1225550"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50050732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0" name="Rectangle 1"/>
          <p:cNvSpPr>
            <a:spLocks noChangeAspect="1"/>
          </p:cNvSpPr>
          <p:nvPr userDrawn="1"/>
        </p:nvSpPr>
        <p:spPr>
          <a:xfrm>
            <a:off x="2578384" y="777241"/>
            <a:ext cx="901216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latin typeface="EYInterstate" panose="02000503020000020004" pitchFamily="2" charset="0"/>
            </a:endParaRPr>
          </a:p>
        </p:txBody>
      </p:sp>
      <p:sp>
        <p:nvSpPr>
          <p:cNvPr id="12" name="Title 1"/>
          <p:cNvSpPr>
            <a:spLocks noGrp="1"/>
          </p:cNvSpPr>
          <p:nvPr>
            <p:ph type="ctrTitle"/>
          </p:nvPr>
        </p:nvSpPr>
        <p:spPr>
          <a:xfrm>
            <a:off x="2951999" y="2240280"/>
            <a:ext cx="8294878" cy="860400"/>
          </a:xfrm>
        </p:spPr>
        <p:txBody>
          <a:bodyPr/>
          <a:lstStyle>
            <a:lvl1pPr>
              <a:defRPr>
                <a:solidFill>
                  <a:srgbClr val="404040"/>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2952001" y="3220754"/>
            <a:ext cx="8294878" cy="645742"/>
          </a:xfrm>
        </p:spPr>
        <p:txBody>
          <a:bodyPr/>
          <a:lstStyle>
            <a:lvl1pPr marL="0" indent="0" algn="l">
              <a:buNone/>
              <a:defRPr sz="2000">
                <a:solidFill>
                  <a:srgbClr val="40404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2" name="Group 4"/>
          <p:cNvGrpSpPr>
            <a:grpSpLocks noChangeAspect="1"/>
          </p:cNvGrpSpPr>
          <p:nvPr userDrawn="1"/>
        </p:nvGrpSpPr>
        <p:grpSpPr bwMode="auto">
          <a:xfrm>
            <a:off x="10283888" y="5340350"/>
            <a:ext cx="1317252" cy="1157288"/>
            <a:chOff x="4856" y="3364"/>
            <a:chExt cx="622" cy="729"/>
          </a:xfrm>
        </p:grpSpPr>
        <p:sp>
          <p:nvSpPr>
            <p:cNvPr id="3" name="AutoShape 3"/>
            <p:cNvSpPr>
              <a:spLocks noChangeAspect="1" noChangeArrowheads="1" noTextEdit="1"/>
            </p:cNvSpPr>
            <p:nvPr userDrawn="1"/>
          </p:nvSpPr>
          <p:spPr bwMode="auto">
            <a:xfrm>
              <a:off x="4856"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4" name="Freeform 5"/>
            <p:cNvSpPr>
              <a:spLocks/>
            </p:cNvSpPr>
            <p:nvPr userDrawn="1"/>
          </p:nvSpPr>
          <p:spPr bwMode="auto">
            <a:xfrm>
              <a:off x="4856"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5" name="Freeform 6"/>
            <p:cNvSpPr>
              <a:spLocks noEditPoints="1"/>
            </p:cNvSpPr>
            <p:nvPr userDrawn="1"/>
          </p:nvSpPr>
          <p:spPr bwMode="auto">
            <a:xfrm>
              <a:off x="4856"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41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62"/>
                  </a:moveTo>
                  <a:lnTo>
                    <a:pt x="597" y="1874"/>
                  </a:lnTo>
                  <a:lnTo>
                    <a:pt x="541" y="1874"/>
                  </a:lnTo>
                  <a:lnTo>
                    <a:pt x="541" y="1651"/>
                  </a:lnTo>
                  <a:lnTo>
                    <a:pt x="597" y="1651"/>
                  </a:lnTo>
                  <a:lnTo>
                    <a:pt x="597" y="1762"/>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8"/>
                  </a:moveTo>
                  <a:lnTo>
                    <a:pt x="597" y="1619"/>
                  </a:lnTo>
                  <a:lnTo>
                    <a:pt x="541" y="1619"/>
                  </a:lnTo>
                  <a:lnTo>
                    <a:pt x="541" y="1563"/>
                  </a:lnTo>
                  <a:lnTo>
                    <a:pt x="597" y="1563"/>
                  </a:lnTo>
                  <a:lnTo>
                    <a:pt x="597" y="1598"/>
                  </a:lnTo>
                  <a:close/>
                  <a:moveTo>
                    <a:pt x="981" y="1651"/>
                  </a:moveTo>
                  <a:lnTo>
                    <a:pt x="1037" y="1651"/>
                  </a:lnTo>
                  <a:lnTo>
                    <a:pt x="1037" y="1765"/>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41"/>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51"/>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grpSp>
    </p:spTree>
    <p:extLst>
      <p:ext uri="{BB962C8B-B14F-4D97-AF65-F5344CB8AC3E}">
        <p14:creationId xmlns:p14="http://schemas.microsoft.com/office/powerpoint/2010/main" val="16805394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4" name="Date Placeholder 3"/>
          <p:cNvSpPr>
            <a:spLocks noGrp="1"/>
          </p:cNvSpPr>
          <p:nvPr>
            <p:ph type="dt" sz="half" idx="10"/>
          </p:nvPr>
        </p:nvSpPr>
        <p:spPr/>
        <p:txBody>
          <a:bodyPr/>
          <a:lstStyle>
            <a:lvl1pPr>
              <a:defRPr/>
            </a:lvl1pPr>
          </a:lstStyle>
          <a:p>
            <a:r>
              <a:rPr lang="en-US" dirty="0"/>
              <a:t>1 January 2014</a:t>
            </a:r>
          </a:p>
        </p:txBody>
      </p:sp>
      <p:sp>
        <p:nvSpPr>
          <p:cNvPr id="5" name="Footer Placeholder 4"/>
          <p:cNvSpPr>
            <a:spLocks noGrp="1"/>
          </p:cNvSpPr>
          <p:nvPr>
            <p:ph type="ftr" sz="quarter" idx="11"/>
          </p:nvPr>
        </p:nvSpPr>
        <p:spPr/>
        <p:txBody>
          <a:bodyPr/>
          <a:lstStyle>
            <a:lvl1pPr>
              <a:defRPr/>
            </a:lvl1pPr>
          </a:lstStyle>
          <a:p>
            <a:r>
              <a:rPr lang="en-GB" dirty="0"/>
              <a:t>Presentation title</a:t>
            </a:r>
          </a:p>
        </p:txBody>
      </p:sp>
      <p:sp>
        <p:nvSpPr>
          <p:cNvPr id="13" name="Title Placeholder 1"/>
          <p:cNvSpPr>
            <a:spLocks noGrp="1"/>
          </p:cNvSpPr>
          <p:nvPr>
            <p:ph type="title"/>
          </p:nvPr>
        </p:nvSpPr>
        <p:spPr>
          <a:xfrm>
            <a:off x="618389" y="848269"/>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4" name="Text Placeholder 2"/>
          <p:cNvSpPr>
            <a:spLocks noGrp="1"/>
          </p:cNvSpPr>
          <p:nvPr>
            <p:ph idx="1"/>
          </p:nvPr>
        </p:nvSpPr>
        <p:spPr>
          <a:xfrm>
            <a:off x="613729" y="1411883"/>
            <a:ext cx="10978515" cy="4224867"/>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4896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0"/>
            <a:ext cx="2384460" cy="6857999"/>
          </a:xfrm>
        </p:spPr>
        <p:txBody>
          <a:bodyPr/>
          <a:lstStyle/>
          <a:p>
            <a:endParaRPr lang="en-IN" dirty="0"/>
          </a:p>
        </p:txBody>
      </p:sp>
      <p:sp>
        <p:nvSpPr>
          <p:cNvPr id="2" name="Title 1"/>
          <p:cNvSpPr>
            <a:spLocks noGrp="1"/>
          </p:cNvSpPr>
          <p:nvPr>
            <p:ph type="title"/>
          </p:nvPr>
        </p:nvSpPr>
        <p:spPr>
          <a:xfrm>
            <a:off x="2695294" y="294200"/>
            <a:ext cx="8892000" cy="590400"/>
          </a:xfrm>
        </p:spPr>
        <p:txBody>
          <a:bodyPr/>
          <a:lstStyle>
            <a:lvl1pPr>
              <a:defRPr sz="2400">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5293" y="1137921"/>
            <a:ext cx="2742882" cy="5018184"/>
          </a:xfrm>
        </p:spPr>
        <p:txBody>
          <a:bodyPr/>
          <a:lstStyle>
            <a:lvl1pPr marL="0" indent="0">
              <a:buNone/>
              <a:defRPr sz="18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7083" y="1137921"/>
            <a:ext cx="2803842" cy="5018184"/>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9832" y="1137921"/>
            <a:ext cx="2768600" cy="2796151"/>
          </a:xfrm>
        </p:spPr>
        <p:txBody>
          <a:bodyPr numCol="1"/>
          <a:lstStyle>
            <a:lvl1pPr marL="0" indent="0">
              <a:buNone/>
              <a:defRPr sz="1400">
                <a:solidFill>
                  <a:schemeClr val="bg1"/>
                </a:solidFill>
              </a:defRPr>
            </a:lvl1pPr>
            <a:lvl2pPr marL="356616" indent="0">
              <a:buNone/>
              <a:defRPr sz="1800">
                <a:solidFill>
                  <a:schemeClr val="bg1"/>
                </a:solidFill>
              </a:defRPr>
            </a:lvl2pPr>
            <a:lvl3pPr marL="713232" indent="0">
              <a:buNone/>
              <a:defRPr sz="1600">
                <a:solidFill>
                  <a:schemeClr val="bg1"/>
                </a:solidFill>
              </a:defRPr>
            </a:lvl3pPr>
            <a:lvl4pPr marL="1069848" indent="0">
              <a:buNone/>
              <a:defRPr sz="1400">
                <a:solidFill>
                  <a:schemeClr val="bg1"/>
                </a:solidFill>
              </a:defRPr>
            </a:lvl4pPr>
            <a:lvl5pPr marL="1426464" indent="0">
              <a:buNone/>
              <a:defRPr sz="1200">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5294" y="907750"/>
            <a:ext cx="8892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5238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ver alternat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18540" b="13097"/>
          <a:stretch/>
        </p:blipFill>
        <p:spPr>
          <a:xfrm>
            <a:off x="0" y="676276"/>
            <a:ext cx="12198350" cy="6181725"/>
          </a:xfrm>
          <a:prstGeom prst="rect">
            <a:avLst/>
          </a:prstGeom>
        </p:spPr>
      </p:pic>
      <p:sp>
        <p:nvSpPr>
          <p:cNvPr id="9" name="Title 1"/>
          <p:cNvSpPr>
            <a:spLocks noGrp="1"/>
          </p:cNvSpPr>
          <p:nvPr>
            <p:ph type="ctrTitle"/>
          </p:nvPr>
        </p:nvSpPr>
        <p:spPr>
          <a:xfrm>
            <a:off x="1067232" y="1851837"/>
            <a:ext cx="4625332" cy="860400"/>
          </a:xfrm>
        </p:spPr>
        <p:txBody>
          <a:bodyPr/>
          <a:lstStyle>
            <a:lvl1pPr>
              <a:defRPr baseline="0">
                <a:solidFill>
                  <a:srgbClr val="404040"/>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1067232" y="2859458"/>
            <a:ext cx="4625332" cy="645742"/>
          </a:xfrm>
        </p:spPr>
        <p:txBody>
          <a:bodyPr/>
          <a:lstStyle>
            <a:lvl1pPr marL="0" indent="0" algn="l">
              <a:buNone/>
              <a:defRPr sz="2000" baseline="0">
                <a:solidFill>
                  <a:srgbClr val="404040"/>
                </a:solidFill>
                <a:latin typeface="EYInterstate Light" panose="0200050600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grpSp>
        <p:nvGrpSpPr>
          <p:cNvPr id="8" name="Group 9"/>
          <p:cNvGrpSpPr>
            <a:grpSpLocks noChangeAspect="1"/>
          </p:cNvGrpSpPr>
          <p:nvPr userDrawn="1"/>
        </p:nvGrpSpPr>
        <p:grpSpPr bwMode="auto">
          <a:xfrm>
            <a:off x="10286006" y="5340350"/>
            <a:ext cx="1317252" cy="1157288"/>
            <a:chOff x="4857" y="3364"/>
            <a:chExt cx="622" cy="729"/>
          </a:xfrm>
        </p:grpSpPr>
        <p:sp>
          <p:nvSpPr>
            <p:cNvPr id="11" name="AutoShape 8"/>
            <p:cNvSpPr>
              <a:spLocks noChangeAspect="1" noChangeArrowheads="1" noTextEdit="1"/>
            </p:cNvSpPr>
            <p:nvPr userDrawn="1"/>
          </p:nvSpPr>
          <p:spPr bwMode="auto">
            <a:xfrm>
              <a:off x="4857"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10"/>
            <p:cNvSpPr>
              <a:spLocks/>
            </p:cNvSpPr>
            <p:nvPr userDrawn="1"/>
          </p:nvSpPr>
          <p:spPr bwMode="auto">
            <a:xfrm>
              <a:off x="4857" y="3364"/>
              <a:ext cx="498" cy="182"/>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11"/>
            <p:cNvSpPr>
              <a:spLocks noEditPoints="1"/>
            </p:cNvSpPr>
            <p:nvPr userDrawn="1"/>
          </p:nvSpPr>
          <p:spPr bwMode="auto">
            <a:xfrm>
              <a:off x="4857" y="3622"/>
              <a:ext cx="622" cy="471"/>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36" name="Rectangle 35"/>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37" name="Rectangle 36"/>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38"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39"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0"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1"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2"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3" name="TextBox 42">
            <a:hlinkClick r:id="rId3"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2</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methodology and framework</a:t>
            </a:r>
          </a:p>
        </p:txBody>
      </p:sp>
      <p:sp>
        <p:nvSpPr>
          <p:cNvPr id="70" name="TextBox 69">
            <a:hlinkClick r:id="rId3"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3</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Overview of scope and project approach</a:t>
            </a:r>
          </a:p>
        </p:txBody>
      </p:sp>
      <p:sp>
        <p:nvSpPr>
          <p:cNvPr id="71" name="TextBox 70">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4</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team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to serve</a:t>
            </a:r>
          </a:p>
        </p:txBody>
      </p:sp>
      <p:sp>
        <p:nvSpPr>
          <p:cNvPr id="72" name="TextBox 71">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5</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Project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timeline</a:t>
            </a:r>
          </a:p>
        </p:txBody>
      </p:sp>
      <p:sp>
        <p:nvSpPr>
          <p:cNvPr id="73" name="TextBox 72">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6</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independence policy and requirements</a:t>
            </a:r>
          </a:p>
        </p:txBody>
      </p:sp>
      <p:sp>
        <p:nvSpPr>
          <p:cNvPr id="74" name="TextBox 73">
            <a:hlinkClick r:id="rId4"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7</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Pricing and assumptions</a:t>
            </a:r>
          </a:p>
        </p:txBody>
      </p:sp>
      <p:sp>
        <p:nvSpPr>
          <p:cNvPr id="75" name="TextBox 74">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8</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Appendices</a:t>
            </a:r>
          </a:p>
        </p:txBody>
      </p:sp>
      <p:cxnSp>
        <p:nvCxnSpPr>
          <p:cNvPr id="76" name="Straight Connector 75"/>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83" name="TextBox 82">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1</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Executive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summary</a:t>
            </a:r>
          </a:p>
        </p:txBody>
      </p:sp>
      <p:cxnSp>
        <p:nvCxnSpPr>
          <p:cNvPr id="84" name="Straight Connector 83"/>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3175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Letter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331" y="1877979"/>
            <a:ext cx="10982324" cy="4553568"/>
          </a:xfrm>
        </p:spPr>
        <p:txBody>
          <a:bodyPr/>
          <a:lstStyle>
            <a:lvl1pPr marL="0" indent="0">
              <a:spcBef>
                <a:spcPts val="300"/>
              </a:spcBef>
              <a:buNone/>
              <a:defRPr sz="900">
                <a:solidFill>
                  <a:srgbClr val="3C3C3C"/>
                </a:solidFill>
                <a:latin typeface="EYInterstate Light" panose="02000506000000020004" pitchFamily="2" charset="0"/>
              </a:defRPr>
            </a:lvl1pPr>
            <a:lvl2pPr marL="115888" indent="-115888">
              <a:spcBef>
                <a:spcPts val="300"/>
              </a:spcBef>
              <a:buClr>
                <a:srgbClr val="FFD200"/>
              </a:buClr>
              <a:defRPr sz="900">
                <a:solidFill>
                  <a:srgbClr val="3C3C3C"/>
                </a:solidFill>
                <a:latin typeface="EYInterstate Light" panose="02000506000000020004" pitchFamily="2" charset="0"/>
              </a:defRPr>
            </a:lvl2pPr>
            <a:lvl3pPr marL="233363" indent="-117475">
              <a:spcBef>
                <a:spcPts val="0"/>
              </a:spcBef>
              <a:buClr>
                <a:srgbClr val="FFD200"/>
              </a:buClr>
              <a:defRPr sz="900">
                <a:solidFill>
                  <a:srgbClr val="3C3C3C"/>
                </a:solidFill>
                <a:latin typeface="EYInterstate Light" panose="02000506000000020004" pitchFamily="2" charset="0"/>
              </a:defRPr>
            </a:lvl3pPr>
            <a:lvl4pPr marL="341313" indent="-107950">
              <a:spcBef>
                <a:spcPts val="0"/>
              </a:spcBef>
              <a:buClr>
                <a:srgbClr val="FFD200"/>
              </a:buClr>
              <a:defRPr sz="900">
                <a:solidFill>
                  <a:srgbClr val="3C3C3C"/>
                </a:solidFill>
                <a:latin typeface="EYInterstate Light" panose="02000506000000020004" pitchFamily="2" charset="0"/>
              </a:defRPr>
            </a:lvl4pPr>
            <a:lvl5pPr marL="457200" indent="-115888">
              <a:spcBef>
                <a:spcPts val="0"/>
              </a:spcBef>
              <a:buClr>
                <a:srgbClr val="FFD200"/>
              </a:buClr>
              <a:defRPr sz="900">
                <a:solidFill>
                  <a:srgbClr val="3C3C3C"/>
                </a:solidFill>
                <a:latin typeface="EYInterstate Light" panose="02000506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Box 7"/>
          <p:cNvSpPr txBox="1">
            <a:spLocks noChangeArrowheads="1"/>
          </p:cNvSpPr>
          <p:nvPr userDrawn="1"/>
        </p:nvSpPr>
        <p:spPr bwMode="auto">
          <a:xfrm>
            <a:off x="609919" y="6553200"/>
            <a:ext cx="1930016" cy="10772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rgbClr val="808080"/>
                </a:solidFill>
                <a:effectLst/>
                <a:latin typeface="EYInterstate Light" pitchFamily="2" charset="0"/>
              </a:rPr>
              <a:t>A member firm of Ernst &amp; Young Global Limited</a:t>
            </a:r>
          </a:p>
        </p:txBody>
      </p:sp>
      <p:grpSp>
        <p:nvGrpSpPr>
          <p:cNvPr id="2" name="Group 4"/>
          <p:cNvGrpSpPr>
            <a:grpSpLocks noChangeAspect="1"/>
          </p:cNvGrpSpPr>
          <p:nvPr userDrawn="1"/>
        </p:nvGrpSpPr>
        <p:grpSpPr bwMode="auto">
          <a:xfrm>
            <a:off x="605682" y="828338"/>
            <a:ext cx="912448" cy="802553"/>
            <a:chOff x="286" y="155"/>
            <a:chExt cx="548" cy="643"/>
          </a:xfrm>
        </p:grpSpPr>
        <p:sp>
          <p:nvSpPr>
            <p:cNvPr id="6" name="AutoShape 3"/>
            <p:cNvSpPr>
              <a:spLocks noChangeAspect="1" noChangeArrowheads="1" noTextEdit="1"/>
            </p:cNvSpPr>
            <p:nvPr userDrawn="1"/>
          </p:nvSpPr>
          <p:spPr bwMode="auto">
            <a:xfrm>
              <a:off x="286" y="155"/>
              <a:ext cx="548"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Freeform 5"/>
            <p:cNvSpPr>
              <a:spLocks/>
            </p:cNvSpPr>
            <p:nvPr userDrawn="1"/>
          </p:nvSpPr>
          <p:spPr bwMode="auto">
            <a:xfrm>
              <a:off x="286" y="155"/>
              <a:ext cx="439" cy="160"/>
            </a:xfrm>
            <a:custGeom>
              <a:avLst/>
              <a:gdLst>
                <a:gd name="T0" fmla="*/ 2634 w 2634"/>
                <a:gd name="T1" fmla="*/ 0 h 963"/>
                <a:gd name="T2" fmla="*/ 0 w 2634"/>
                <a:gd name="T3" fmla="*/ 963 h 963"/>
                <a:gd name="T4" fmla="*/ 2634 w 2634"/>
                <a:gd name="T5" fmla="*/ 497 h 963"/>
                <a:gd name="T6" fmla="*/ 2634 w 2634"/>
                <a:gd name="T7" fmla="*/ 0 h 963"/>
              </a:gdLst>
              <a:ahLst/>
              <a:cxnLst>
                <a:cxn ang="0">
                  <a:pos x="T0" y="T1"/>
                </a:cxn>
                <a:cxn ang="0">
                  <a:pos x="T2" y="T3"/>
                </a:cxn>
                <a:cxn ang="0">
                  <a:pos x="T4" y="T5"/>
                </a:cxn>
                <a:cxn ang="0">
                  <a:pos x="T6" y="T7"/>
                </a:cxn>
              </a:cxnLst>
              <a:rect l="0" t="0" r="r" b="b"/>
              <a:pathLst>
                <a:path w="2634" h="963">
                  <a:moveTo>
                    <a:pt x="2634" y="0"/>
                  </a:moveTo>
                  <a:lnTo>
                    <a:pt x="0" y="963"/>
                  </a:lnTo>
                  <a:lnTo>
                    <a:pt x="2634" y="497"/>
                  </a:lnTo>
                  <a:lnTo>
                    <a:pt x="2634"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6"/>
            <p:cNvSpPr>
              <a:spLocks noEditPoints="1"/>
            </p:cNvSpPr>
            <p:nvPr userDrawn="1"/>
          </p:nvSpPr>
          <p:spPr bwMode="auto">
            <a:xfrm>
              <a:off x="286" y="382"/>
              <a:ext cx="548" cy="416"/>
            </a:xfrm>
            <a:custGeom>
              <a:avLst/>
              <a:gdLst>
                <a:gd name="T0" fmla="*/ 248 w 3288"/>
                <a:gd name="T1" fmla="*/ 1694 h 2495"/>
                <a:gd name="T2" fmla="*/ 269 w 3288"/>
                <a:gd name="T3" fmla="*/ 1915 h 2495"/>
                <a:gd name="T4" fmla="*/ 161 w 3288"/>
                <a:gd name="T5" fmla="*/ 1930 h 2495"/>
                <a:gd name="T6" fmla="*/ 374 w 3288"/>
                <a:gd name="T7" fmla="*/ 1878 h 2495"/>
                <a:gd name="T8" fmla="*/ 443 w 3288"/>
                <a:gd name="T9" fmla="*/ 1981 h 2495"/>
                <a:gd name="T10" fmla="*/ 1214 w 3288"/>
                <a:gd name="T11" fmla="*/ 1762 h 2495"/>
                <a:gd name="T12" fmla="*/ 1295 w 3288"/>
                <a:gd name="T13" fmla="*/ 1854 h 2495"/>
                <a:gd name="T14" fmla="*/ 742 w 3288"/>
                <a:gd name="T15" fmla="*/ 1649 h 2495"/>
                <a:gd name="T16" fmla="*/ 786 w 3288"/>
                <a:gd name="T17" fmla="*/ 1824 h 2495"/>
                <a:gd name="T18" fmla="*/ 915 w 3288"/>
                <a:gd name="T19" fmla="*/ 1977 h 2495"/>
                <a:gd name="T20" fmla="*/ 886 w 3288"/>
                <a:gd name="T21" fmla="*/ 1796 h 2495"/>
                <a:gd name="T22" fmla="*/ 2152 w 3288"/>
                <a:gd name="T23" fmla="*/ 1984 h 2495"/>
                <a:gd name="T24" fmla="*/ 2297 w 3288"/>
                <a:gd name="T25" fmla="*/ 1863 h 2495"/>
                <a:gd name="T26" fmla="*/ 2236 w 3288"/>
                <a:gd name="T27" fmla="*/ 1845 h 2495"/>
                <a:gd name="T28" fmla="*/ 2193 w 3288"/>
                <a:gd name="T29" fmla="*/ 1796 h 2495"/>
                <a:gd name="T30" fmla="*/ 1394 w 3288"/>
                <a:gd name="T31" fmla="*/ 1850 h 2495"/>
                <a:gd name="T32" fmla="*/ 1538 w 3288"/>
                <a:gd name="T33" fmla="*/ 1967 h 2495"/>
                <a:gd name="T34" fmla="*/ 1569 w 3288"/>
                <a:gd name="T35" fmla="*/ 2051 h 2495"/>
                <a:gd name="T36" fmla="*/ 1457 w 3288"/>
                <a:gd name="T37" fmla="*/ 1899 h 2495"/>
                <a:gd name="T38" fmla="*/ 1839 w 3288"/>
                <a:gd name="T39" fmla="*/ 1789 h 2495"/>
                <a:gd name="T40" fmla="*/ 1738 w 3288"/>
                <a:gd name="T41" fmla="*/ 1896 h 2495"/>
                <a:gd name="T42" fmla="*/ 1940 w 3288"/>
                <a:gd name="T43" fmla="*/ 1824 h 2495"/>
                <a:gd name="T44" fmla="*/ 1796 w 3288"/>
                <a:gd name="T45" fmla="*/ 1905 h 2495"/>
                <a:gd name="T46" fmla="*/ 1819 w 3288"/>
                <a:gd name="T47" fmla="*/ 1938 h 2495"/>
                <a:gd name="T48" fmla="*/ 2386 w 3288"/>
                <a:gd name="T49" fmla="*/ 1884 h 2495"/>
                <a:gd name="T50" fmla="*/ 2371 w 3288"/>
                <a:gd name="T51" fmla="*/ 1763 h 2495"/>
                <a:gd name="T52" fmla="*/ 2438 w 3288"/>
                <a:gd name="T53" fmla="*/ 1990 h 2495"/>
                <a:gd name="T54" fmla="*/ 2471 w 3288"/>
                <a:gd name="T55" fmla="*/ 1823 h 2495"/>
                <a:gd name="T56" fmla="*/ 3096 w 3288"/>
                <a:gd name="T57" fmla="*/ 1867 h 2495"/>
                <a:gd name="T58" fmla="*/ 2907 w 3288"/>
                <a:gd name="T59" fmla="*/ 1795 h 2495"/>
                <a:gd name="T60" fmla="*/ 3037 w 3288"/>
                <a:gd name="T61" fmla="*/ 1984 h 2495"/>
                <a:gd name="T62" fmla="*/ 2810 w 3288"/>
                <a:gd name="T63" fmla="*/ 1902 h 2495"/>
                <a:gd name="T64" fmla="*/ 2773 w 3288"/>
                <a:gd name="T65" fmla="*/ 1976 h 2495"/>
                <a:gd name="T66" fmla="*/ 2624 w 3288"/>
                <a:gd name="T67" fmla="*/ 1985 h 2495"/>
                <a:gd name="T68" fmla="*/ 2657 w 3288"/>
                <a:gd name="T69" fmla="*/ 1932 h 2495"/>
                <a:gd name="T70" fmla="*/ 3192 w 3288"/>
                <a:gd name="T71" fmla="*/ 1748 h 2495"/>
                <a:gd name="T72" fmla="*/ 1038 w 3288"/>
                <a:gd name="T73" fmla="*/ 1984 h 2495"/>
                <a:gd name="T74" fmla="*/ 2572 w 3288"/>
                <a:gd name="T75" fmla="*/ 2207 h 2495"/>
                <a:gd name="T76" fmla="*/ 2672 w 3288"/>
                <a:gd name="T77" fmla="*/ 2401 h 2495"/>
                <a:gd name="T78" fmla="*/ 2646 w 3288"/>
                <a:gd name="T79" fmla="*/ 2213 h 2495"/>
                <a:gd name="T80" fmla="*/ 667 w 3288"/>
                <a:gd name="T81" fmla="*/ 2216 h 2495"/>
                <a:gd name="T82" fmla="*/ 716 w 3288"/>
                <a:gd name="T83" fmla="*/ 2228 h 2495"/>
                <a:gd name="T84" fmla="*/ 215 w 3288"/>
                <a:gd name="T85" fmla="*/ 2277 h 2495"/>
                <a:gd name="T86" fmla="*/ 330 w 3288"/>
                <a:gd name="T87" fmla="*/ 2318 h 2495"/>
                <a:gd name="T88" fmla="*/ 536 w 3288"/>
                <a:gd name="T89" fmla="*/ 2318 h 2495"/>
                <a:gd name="T90" fmla="*/ 398 w 3288"/>
                <a:gd name="T91" fmla="*/ 2330 h 2495"/>
                <a:gd name="T92" fmla="*/ 468 w 3288"/>
                <a:gd name="T93" fmla="*/ 2330 h 2495"/>
                <a:gd name="T94" fmla="*/ 2340 w 3288"/>
                <a:gd name="T95" fmla="*/ 2176 h 2495"/>
                <a:gd name="T96" fmla="*/ 1700 w 3288"/>
                <a:gd name="T97" fmla="*/ 2162 h 2495"/>
                <a:gd name="T98" fmla="*/ 2062 w 3288"/>
                <a:gd name="T99" fmla="*/ 2183 h 2495"/>
                <a:gd name="T100" fmla="*/ 2132 w 3288"/>
                <a:gd name="T101" fmla="*/ 2404 h 2495"/>
                <a:gd name="T102" fmla="*/ 2194 w 3288"/>
                <a:gd name="T103" fmla="*/ 2177 h 2495"/>
                <a:gd name="T104" fmla="*/ 2132 w 3288"/>
                <a:gd name="T105" fmla="*/ 2211 h 2495"/>
                <a:gd name="T106" fmla="*/ 817 w 3288"/>
                <a:gd name="T107" fmla="*/ 2063 h 2495"/>
                <a:gd name="T108" fmla="*/ 1280 w 3288"/>
                <a:gd name="T109" fmla="*/ 2173 h 2495"/>
                <a:gd name="T110" fmla="*/ 1180 w 3288"/>
                <a:gd name="T111" fmla="*/ 2225 h 2495"/>
                <a:gd name="T112" fmla="*/ 1363 w 3288"/>
                <a:gd name="T113" fmla="*/ 2216 h 2495"/>
                <a:gd name="T114" fmla="*/ 1475 w 3288"/>
                <a:gd name="T115" fmla="*/ 2398 h 2495"/>
                <a:gd name="T116" fmla="*/ 1494 w 3288"/>
                <a:gd name="T117" fmla="*/ 2488 h 2495"/>
                <a:gd name="T118" fmla="*/ 1442 w 3288"/>
                <a:gd name="T119" fmla="*/ 2347 h 2495"/>
                <a:gd name="T120" fmla="*/ 1058 w 3288"/>
                <a:gd name="T121" fmla="*/ 2267 h 2495"/>
                <a:gd name="T122" fmla="*/ 423 w 3288"/>
                <a:gd name="T123" fmla="*/ 1027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88" h="2495">
                  <a:moveTo>
                    <a:pt x="274" y="1881"/>
                  </a:moveTo>
                  <a:lnTo>
                    <a:pt x="274" y="1881"/>
                  </a:lnTo>
                  <a:lnTo>
                    <a:pt x="274" y="1872"/>
                  </a:lnTo>
                  <a:lnTo>
                    <a:pt x="273" y="1865"/>
                  </a:lnTo>
                  <a:lnTo>
                    <a:pt x="269" y="1851"/>
                  </a:lnTo>
                  <a:lnTo>
                    <a:pt x="263" y="1839"/>
                  </a:lnTo>
                  <a:lnTo>
                    <a:pt x="256" y="1830"/>
                  </a:lnTo>
                  <a:lnTo>
                    <a:pt x="248" y="1823"/>
                  </a:lnTo>
                  <a:lnTo>
                    <a:pt x="240" y="1817"/>
                  </a:lnTo>
                  <a:lnTo>
                    <a:pt x="233" y="1812"/>
                  </a:lnTo>
                  <a:lnTo>
                    <a:pt x="226" y="1809"/>
                  </a:lnTo>
                  <a:lnTo>
                    <a:pt x="226" y="1809"/>
                  </a:lnTo>
                  <a:lnTo>
                    <a:pt x="234" y="1803"/>
                  </a:lnTo>
                  <a:lnTo>
                    <a:pt x="241" y="1797"/>
                  </a:lnTo>
                  <a:lnTo>
                    <a:pt x="247" y="1790"/>
                  </a:lnTo>
                  <a:lnTo>
                    <a:pt x="253" y="1782"/>
                  </a:lnTo>
                  <a:lnTo>
                    <a:pt x="257" y="1774"/>
                  </a:lnTo>
                  <a:lnTo>
                    <a:pt x="260" y="1764"/>
                  </a:lnTo>
                  <a:lnTo>
                    <a:pt x="262" y="1755"/>
                  </a:lnTo>
                  <a:lnTo>
                    <a:pt x="262" y="1744"/>
                  </a:lnTo>
                  <a:lnTo>
                    <a:pt x="262" y="1744"/>
                  </a:lnTo>
                  <a:lnTo>
                    <a:pt x="262" y="1735"/>
                  </a:lnTo>
                  <a:lnTo>
                    <a:pt x="261" y="1725"/>
                  </a:lnTo>
                  <a:lnTo>
                    <a:pt x="259" y="1717"/>
                  </a:lnTo>
                  <a:lnTo>
                    <a:pt x="256" y="1709"/>
                  </a:lnTo>
                  <a:lnTo>
                    <a:pt x="253" y="1701"/>
                  </a:lnTo>
                  <a:lnTo>
                    <a:pt x="248" y="1694"/>
                  </a:lnTo>
                  <a:lnTo>
                    <a:pt x="242" y="1688"/>
                  </a:lnTo>
                  <a:lnTo>
                    <a:pt x="236" y="1682"/>
                  </a:lnTo>
                  <a:lnTo>
                    <a:pt x="229" y="1677"/>
                  </a:lnTo>
                  <a:lnTo>
                    <a:pt x="222" y="1672"/>
                  </a:lnTo>
                  <a:lnTo>
                    <a:pt x="214" y="1669"/>
                  </a:lnTo>
                  <a:lnTo>
                    <a:pt x="204" y="1665"/>
                  </a:lnTo>
                  <a:lnTo>
                    <a:pt x="195" y="1663"/>
                  </a:lnTo>
                  <a:lnTo>
                    <a:pt x="184" y="1661"/>
                  </a:lnTo>
                  <a:lnTo>
                    <a:pt x="174" y="1661"/>
                  </a:lnTo>
                  <a:lnTo>
                    <a:pt x="162" y="1659"/>
                  </a:lnTo>
                  <a:lnTo>
                    <a:pt x="24" y="1659"/>
                  </a:lnTo>
                  <a:lnTo>
                    <a:pt x="24" y="1984"/>
                  </a:lnTo>
                  <a:lnTo>
                    <a:pt x="161" y="1984"/>
                  </a:lnTo>
                  <a:lnTo>
                    <a:pt x="161" y="1984"/>
                  </a:lnTo>
                  <a:lnTo>
                    <a:pt x="174" y="1984"/>
                  </a:lnTo>
                  <a:lnTo>
                    <a:pt x="186" y="1983"/>
                  </a:lnTo>
                  <a:lnTo>
                    <a:pt x="197" y="1981"/>
                  </a:lnTo>
                  <a:lnTo>
                    <a:pt x="208" y="1977"/>
                  </a:lnTo>
                  <a:lnTo>
                    <a:pt x="219" y="1974"/>
                  </a:lnTo>
                  <a:lnTo>
                    <a:pt x="228" y="1969"/>
                  </a:lnTo>
                  <a:lnTo>
                    <a:pt x="236" y="1963"/>
                  </a:lnTo>
                  <a:lnTo>
                    <a:pt x="243" y="1957"/>
                  </a:lnTo>
                  <a:lnTo>
                    <a:pt x="250" y="1950"/>
                  </a:lnTo>
                  <a:lnTo>
                    <a:pt x="256" y="1942"/>
                  </a:lnTo>
                  <a:lnTo>
                    <a:pt x="262" y="1934"/>
                  </a:lnTo>
                  <a:lnTo>
                    <a:pt x="266" y="1924"/>
                  </a:lnTo>
                  <a:lnTo>
                    <a:pt x="269" y="1915"/>
                  </a:lnTo>
                  <a:lnTo>
                    <a:pt x="271" y="1904"/>
                  </a:lnTo>
                  <a:lnTo>
                    <a:pt x="273" y="1892"/>
                  </a:lnTo>
                  <a:lnTo>
                    <a:pt x="274" y="1881"/>
                  </a:lnTo>
                  <a:lnTo>
                    <a:pt x="274" y="1881"/>
                  </a:lnTo>
                  <a:close/>
                  <a:moveTo>
                    <a:pt x="161" y="1930"/>
                  </a:moveTo>
                  <a:lnTo>
                    <a:pt x="83" y="1930"/>
                  </a:lnTo>
                  <a:lnTo>
                    <a:pt x="83" y="1837"/>
                  </a:lnTo>
                  <a:lnTo>
                    <a:pt x="161" y="1837"/>
                  </a:lnTo>
                  <a:lnTo>
                    <a:pt x="161" y="1837"/>
                  </a:lnTo>
                  <a:lnTo>
                    <a:pt x="173" y="1838"/>
                  </a:lnTo>
                  <a:lnTo>
                    <a:pt x="182" y="1839"/>
                  </a:lnTo>
                  <a:lnTo>
                    <a:pt x="190" y="1843"/>
                  </a:lnTo>
                  <a:lnTo>
                    <a:pt x="197" y="1849"/>
                  </a:lnTo>
                  <a:lnTo>
                    <a:pt x="203" y="1855"/>
                  </a:lnTo>
                  <a:lnTo>
                    <a:pt x="207" y="1863"/>
                  </a:lnTo>
                  <a:lnTo>
                    <a:pt x="209" y="1872"/>
                  </a:lnTo>
                  <a:lnTo>
                    <a:pt x="210" y="1883"/>
                  </a:lnTo>
                  <a:lnTo>
                    <a:pt x="210" y="1883"/>
                  </a:lnTo>
                  <a:lnTo>
                    <a:pt x="209" y="1894"/>
                  </a:lnTo>
                  <a:lnTo>
                    <a:pt x="207" y="1903"/>
                  </a:lnTo>
                  <a:lnTo>
                    <a:pt x="202" y="1911"/>
                  </a:lnTo>
                  <a:lnTo>
                    <a:pt x="197" y="1917"/>
                  </a:lnTo>
                  <a:lnTo>
                    <a:pt x="190" y="1923"/>
                  </a:lnTo>
                  <a:lnTo>
                    <a:pt x="182" y="1927"/>
                  </a:lnTo>
                  <a:lnTo>
                    <a:pt x="172" y="1929"/>
                  </a:lnTo>
                  <a:lnTo>
                    <a:pt x="161" y="1930"/>
                  </a:lnTo>
                  <a:lnTo>
                    <a:pt x="161" y="1930"/>
                  </a:lnTo>
                  <a:close/>
                  <a:moveTo>
                    <a:pt x="160" y="1784"/>
                  </a:moveTo>
                  <a:lnTo>
                    <a:pt x="83" y="1784"/>
                  </a:lnTo>
                  <a:lnTo>
                    <a:pt x="83" y="1715"/>
                  </a:lnTo>
                  <a:lnTo>
                    <a:pt x="157" y="1715"/>
                  </a:lnTo>
                  <a:lnTo>
                    <a:pt x="157" y="1715"/>
                  </a:lnTo>
                  <a:lnTo>
                    <a:pt x="167" y="1716"/>
                  </a:lnTo>
                  <a:lnTo>
                    <a:pt x="176" y="1717"/>
                  </a:lnTo>
                  <a:lnTo>
                    <a:pt x="183" y="1719"/>
                  </a:lnTo>
                  <a:lnTo>
                    <a:pt x="189" y="1723"/>
                  </a:lnTo>
                  <a:lnTo>
                    <a:pt x="194" y="1729"/>
                  </a:lnTo>
                  <a:lnTo>
                    <a:pt x="197" y="1735"/>
                  </a:lnTo>
                  <a:lnTo>
                    <a:pt x="199" y="1742"/>
                  </a:lnTo>
                  <a:lnTo>
                    <a:pt x="200" y="1750"/>
                  </a:lnTo>
                  <a:lnTo>
                    <a:pt x="200" y="1750"/>
                  </a:lnTo>
                  <a:lnTo>
                    <a:pt x="200" y="1756"/>
                  </a:lnTo>
                  <a:lnTo>
                    <a:pt x="199" y="1762"/>
                  </a:lnTo>
                  <a:lnTo>
                    <a:pt x="196" y="1768"/>
                  </a:lnTo>
                  <a:lnTo>
                    <a:pt x="193" y="1772"/>
                  </a:lnTo>
                  <a:lnTo>
                    <a:pt x="187" y="1777"/>
                  </a:lnTo>
                  <a:lnTo>
                    <a:pt x="180" y="1781"/>
                  </a:lnTo>
                  <a:lnTo>
                    <a:pt x="172" y="1783"/>
                  </a:lnTo>
                  <a:lnTo>
                    <a:pt x="160" y="1784"/>
                  </a:lnTo>
                  <a:lnTo>
                    <a:pt x="160" y="1784"/>
                  </a:lnTo>
                  <a:close/>
                  <a:moveTo>
                    <a:pt x="315" y="1882"/>
                  </a:moveTo>
                  <a:lnTo>
                    <a:pt x="315" y="1748"/>
                  </a:lnTo>
                  <a:lnTo>
                    <a:pt x="374" y="1748"/>
                  </a:lnTo>
                  <a:lnTo>
                    <a:pt x="374" y="1878"/>
                  </a:lnTo>
                  <a:lnTo>
                    <a:pt x="374" y="1878"/>
                  </a:lnTo>
                  <a:lnTo>
                    <a:pt x="374" y="1891"/>
                  </a:lnTo>
                  <a:lnTo>
                    <a:pt x="376" y="1904"/>
                  </a:lnTo>
                  <a:lnTo>
                    <a:pt x="380" y="1914"/>
                  </a:lnTo>
                  <a:lnTo>
                    <a:pt x="384" y="1922"/>
                  </a:lnTo>
                  <a:lnTo>
                    <a:pt x="390" y="1928"/>
                  </a:lnTo>
                  <a:lnTo>
                    <a:pt x="397" y="1932"/>
                  </a:lnTo>
                  <a:lnTo>
                    <a:pt x="407" y="1935"/>
                  </a:lnTo>
                  <a:lnTo>
                    <a:pt x="417" y="1936"/>
                  </a:lnTo>
                  <a:lnTo>
                    <a:pt x="417" y="1936"/>
                  </a:lnTo>
                  <a:lnTo>
                    <a:pt x="428" y="1935"/>
                  </a:lnTo>
                  <a:lnTo>
                    <a:pt x="436" y="1932"/>
                  </a:lnTo>
                  <a:lnTo>
                    <a:pt x="444" y="1928"/>
                  </a:lnTo>
                  <a:lnTo>
                    <a:pt x="450" y="1922"/>
                  </a:lnTo>
                  <a:lnTo>
                    <a:pt x="455" y="1914"/>
                  </a:lnTo>
                  <a:lnTo>
                    <a:pt x="458" y="1903"/>
                  </a:lnTo>
                  <a:lnTo>
                    <a:pt x="461" y="1891"/>
                  </a:lnTo>
                  <a:lnTo>
                    <a:pt x="461" y="1878"/>
                  </a:lnTo>
                  <a:lnTo>
                    <a:pt x="461" y="1748"/>
                  </a:lnTo>
                  <a:lnTo>
                    <a:pt x="519" y="1748"/>
                  </a:lnTo>
                  <a:lnTo>
                    <a:pt x="519" y="1984"/>
                  </a:lnTo>
                  <a:lnTo>
                    <a:pt x="461" y="1984"/>
                  </a:lnTo>
                  <a:lnTo>
                    <a:pt x="461" y="1965"/>
                  </a:lnTo>
                  <a:lnTo>
                    <a:pt x="461" y="1965"/>
                  </a:lnTo>
                  <a:lnTo>
                    <a:pt x="456" y="1971"/>
                  </a:lnTo>
                  <a:lnTo>
                    <a:pt x="449" y="1976"/>
                  </a:lnTo>
                  <a:lnTo>
                    <a:pt x="443" y="1981"/>
                  </a:lnTo>
                  <a:lnTo>
                    <a:pt x="436" y="1983"/>
                  </a:lnTo>
                  <a:lnTo>
                    <a:pt x="429" y="1987"/>
                  </a:lnTo>
                  <a:lnTo>
                    <a:pt x="421" y="1988"/>
                  </a:lnTo>
                  <a:lnTo>
                    <a:pt x="412" y="1989"/>
                  </a:lnTo>
                  <a:lnTo>
                    <a:pt x="404" y="1990"/>
                  </a:lnTo>
                  <a:lnTo>
                    <a:pt x="404" y="1990"/>
                  </a:lnTo>
                  <a:lnTo>
                    <a:pt x="390" y="1989"/>
                  </a:lnTo>
                  <a:lnTo>
                    <a:pt x="378" y="1987"/>
                  </a:lnTo>
                  <a:lnTo>
                    <a:pt x="368" y="1983"/>
                  </a:lnTo>
                  <a:lnTo>
                    <a:pt x="357" y="1978"/>
                  </a:lnTo>
                  <a:lnTo>
                    <a:pt x="349" y="1972"/>
                  </a:lnTo>
                  <a:lnTo>
                    <a:pt x="342" y="1967"/>
                  </a:lnTo>
                  <a:lnTo>
                    <a:pt x="336" y="1958"/>
                  </a:lnTo>
                  <a:lnTo>
                    <a:pt x="330" y="1950"/>
                  </a:lnTo>
                  <a:lnTo>
                    <a:pt x="327" y="1942"/>
                  </a:lnTo>
                  <a:lnTo>
                    <a:pt x="323" y="1934"/>
                  </a:lnTo>
                  <a:lnTo>
                    <a:pt x="318" y="1915"/>
                  </a:lnTo>
                  <a:lnTo>
                    <a:pt x="316" y="1897"/>
                  </a:lnTo>
                  <a:lnTo>
                    <a:pt x="315" y="1882"/>
                  </a:lnTo>
                  <a:lnTo>
                    <a:pt x="315" y="1882"/>
                  </a:lnTo>
                  <a:close/>
                  <a:moveTo>
                    <a:pt x="1208" y="1984"/>
                  </a:moveTo>
                  <a:lnTo>
                    <a:pt x="1149" y="1984"/>
                  </a:lnTo>
                  <a:lnTo>
                    <a:pt x="1149" y="1748"/>
                  </a:lnTo>
                  <a:lnTo>
                    <a:pt x="1208" y="1748"/>
                  </a:lnTo>
                  <a:lnTo>
                    <a:pt x="1208" y="1768"/>
                  </a:lnTo>
                  <a:lnTo>
                    <a:pt x="1208" y="1768"/>
                  </a:lnTo>
                  <a:lnTo>
                    <a:pt x="1214" y="1762"/>
                  </a:lnTo>
                  <a:lnTo>
                    <a:pt x="1220" y="1756"/>
                  </a:lnTo>
                  <a:lnTo>
                    <a:pt x="1227" y="1752"/>
                  </a:lnTo>
                  <a:lnTo>
                    <a:pt x="1234" y="1749"/>
                  </a:lnTo>
                  <a:lnTo>
                    <a:pt x="1242" y="1745"/>
                  </a:lnTo>
                  <a:lnTo>
                    <a:pt x="1249" y="1744"/>
                  </a:lnTo>
                  <a:lnTo>
                    <a:pt x="1259" y="1743"/>
                  </a:lnTo>
                  <a:lnTo>
                    <a:pt x="1267" y="1742"/>
                  </a:lnTo>
                  <a:lnTo>
                    <a:pt x="1267" y="1742"/>
                  </a:lnTo>
                  <a:lnTo>
                    <a:pt x="1277" y="1743"/>
                  </a:lnTo>
                  <a:lnTo>
                    <a:pt x="1287" y="1744"/>
                  </a:lnTo>
                  <a:lnTo>
                    <a:pt x="1296" y="1746"/>
                  </a:lnTo>
                  <a:lnTo>
                    <a:pt x="1304" y="1749"/>
                  </a:lnTo>
                  <a:lnTo>
                    <a:pt x="1313" y="1752"/>
                  </a:lnTo>
                  <a:lnTo>
                    <a:pt x="1320" y="1758"/>
                  </a:lnTo>
                  <a:lnTo>
                    <a:pt x="1326" y="1763"/>
                  </a:lnTo>
                  <a:lnTo>
                    <a:pt x="1331" y="1770"/>
                  </a:lnTo>
                  <a:lnTo>
                    <a:pt x="1337" y="1777"/>
                  </a:lnTo>
                  <a:lnTo>
                    <a:pt x="1341" y="1785"/>
                  </a:lnTo>
                  <a:lnTo>
                    <a:pt x="1346" y="1794"/>
                  </a:lnTo>
                  <a:lnTo>
                    <a:pt x="1348" y="1803"/>
                  </a:lnTo>
                  <a:lnTo>
                    <a:pt x="1350" y="1814"/>
                  </a:lnTo>
                  <a:lnTo>
                    <a:pt x="1353" y="1825"/>
                  </a:lnTo>
                  <a:lnTo>
                    <a:pt x="1354" y="1837"/>
                  </a:lnTo>
                  <a:lnTo>
                    <a:pt x="1354" y="1850"/>
                  </a:lnTo>
                  <a:lnTo>
                    <a:pt x="1354" y="1984"/>
                  </a:lnTo>
                  <a:lnTo>
                    <a:pt x="1295" y="1984"/>
                  </a:lnTo>
                  <a:lnTo>
                    <a:pt x="1295" y="1854"/>
                  </a:lnTo>
                  <a:lnTo>
                    <a:pt x="1295" y="1854"/>
                  </a:lnTo>
                  <a:lnTo>
                    <a:pt x="1295" y="1839"/>
                  </a:lnTo>
                  <a:lnTo>
                    <a:pt x="1293" y="1828"/>
                  </a:lnTo>
                  <a:lnTo>
                    <a:pt x="1289" y="1818"/>
                  </a:lnTo>
                  <a:lnTo>
                    <a:pt x="1284" y="1810"/>
                  </a:lnTo>
                  <a:lnTo>
                    <a:pt x="1279" y="1804"/>
                  </a:lnTo>
                  <a:lnTo>
                    <a:pt x="1271" y="1799"/>
                  </a:lnTo>
                  <a:lnTo>
                    <a:pt x="1263" y="1797"/>
                  </a:lnTo>
                  <a:lnTo>
                    <a:pt x="1253" y="1796"/>
                  </a:lnTo>
                  <a:lnTo>
                    <a:pt x="1253" y="1796"/>
                  </a:lnTo>
                  <a:lnTo>
                    <a:pt x="1242" y="1797"/>
                  </a:lnTo>
                  <a:lnTo>
                    <a:pt x="1233" y="1799"/>
                  </a:lnTo>
                  <a:lnTo>
                    <a:pt x="1226" y="1804"/>
                  </a:lnTo>
                  <a:lnTo>
                    <a:pt x="1220" y="1810"/>
                  </a:lnTo>
                  <a:lnTo>
                    <a:pt x="1214" y="1818"/>
                  </a:lnTo>
                  <a:lnTo>
                    <a:pt x="1210" y="1829"/>
                  </a:lnTo>
                  <a:lnTo>
                    <a:pt x="1208" y="1841"/>
                  </a:lnTo>
                  <a:lnTo>
                    <a:pt x="1208" y="1854"/>
                  </a:lnTo>
                  <a:lnTo>
                    <a:pt x="1208" y="1984"/>
                  </a:lnTo>
                  <a:close/>
                  <a:moveTo>
                    <a:pt x="631" y="1865"/>
                  </a:moveTo>
                  <a:lnTo>
                    <a:pt x="631" y="1984"/>
                  </a:lnTo>
                  <a:lnTo>
                    <a:pt x="572" y="1984"/>
                  </a:lnTo>
                  <a:lnTo>
                    <a:pt x="572" y="1748"/>
                  </a:lnTo>
                  <a:lnTo>
                    <a:pt x="631" y="1748"/>
                  </a:lnTo>
                  <a:lnTo>
                    <a:pt x="631" y="1865"/>
                  </a:lnTo>
                  <a:close/>
                  <a:moveTo>
                    <a:pt x="683" y="1678"/>
                  </a:moveTo>
                  <a:lnTo>
                    <a:pt x="742" y="1649"/>
                  </a:lnTo>
                  <a:lnTo>
                    <a:pt x="742" y="1863"/>
                  </a:lnTo>
                  <a:lnTo>
                    <a:pt x="742" y="1984"/>
                  </a:lnTo>
                  <a:lnTo>
                    <a:pt x="683" y="1984"/>
                  </a:lnTo>
                  <a:lnTo>
                    <a:pt x="683" y="1678"/>
                  </a:lnTo>
                  <a:close/>
                  <a:moveTo>
                    <a:pt x="927" y="1764"/>
                  </a:moveTo>
                  <a:lnTo>
                    <a:pt x="927" y="1764"/>
                  </a:lnTo>
                  <a:lnTo>
                    <a:pt x="922" y="1758"/>
                  </a:lnTo>
                  <a:lnTo>
                    <a:pt x="917" y="1755"/>
                  </a:lnTo>
                  <a:lnTo>
                    <a:pt x="910" y="1750"/>
                  </a:lnTo>
                  <a:lnTo>
                    <a:pt x="904" y="1748"/>
                  </a:lnTo>
                  <a:lnTo>
                    <a:pt x="897" y="1745"/>
                  </a:lnTo>
                  <a:lnTo>
                    <a:pt x="890" y="1743"/>
                  </a:lnTo>
                  <a:lnTo>
                    <a:pt x="875" y="1742"/>
                  </a:lnTo>
                  <a:lnTo>
                    <a:pt x="875" y="1742"/>
                  </a:lnTo>
                  <a:lnTo>
                    <a:pt x="865" y="1743"/>
                  </a:lnTo>
                  <a:lnTo>
                    <a:pt x="854" y="1744"/>
                  </a:lnTo>
                  <a:lnTo>
                    <a:pt x="845" y="1746"/>
                  </a:lnTo>
                  <a:lnTo>
                    <a:pt x="837" y="1750"/>
                  </a:lnTo>
                  <a:lnTo>
                    <a:pt x="828" y="1755"/>
                  </a:lnTo>
                  <a:lnTo>
                    <a:pt x="820" y="1761"/>
                  </a:lnTo>
                  <a:lnTo>
                    <a:pt x="813" y="1768"/>
                  </a:lnTo>
                  <a:lnTo>
                    <a:pt x="807" y="1775"/>
                  </a:lnTo>
                  <a:lnTo>
                    <a:pt x="801" y="1783"/>
                  </a:lnTo>
                  <a:lnTo>
                    <a:pt x="797" y="1792"/>
                  </a:lnTo>
                  <a:lnTo>
                    <a:pt x="792" y="1802"/>
                  </a:lnTo>
                  <a:lnTo>
                    <a:pt x="789" y="1812"/>
                  </a:lnTo>
                  <a:lnTo>
                    <a:pt x="786" y="1824"/>
                  </a:lnTo>
                  <a:lnTo>
                    <a:pt x="784" y="1837"/>
                  </a:lnTo>
                  <a:lnTo>
                    <a:pt x="783" y="1850"/>
                  </a:lnTo>
                  <a:lnTo>
                    <a:pt x="783" y="1863"/>
                  </a:lnTo>
                  <a:lnTo>
                    <a:pt x="783" y="1863"/>
                  </a:lnTo>
                  <a:lnTo>
                    <a:pt x="783" y="1878"/>
                  </a:lnTo>
                  <a:lnTo>
                    <a:pt x="784" y="1891"/>
                  </a:lnTo>
                  <a:lnTo>
                    <a:pt x="786" y="1904"/>
                  </a:lnTo>
                  <a:lnTo>
                    <a:pt x="789" y="1916"/>
                  </a:lnTo>
                  <a:lnTo>
                    <a:pt x="792" y="1928"/>
                  </a:lnTo>
                  <a:lnTo>
                    <a:pt x="796" y="1938"/>
                  </a:lnTo>
                  <a:lnTo>
                    <a:pt x="800" y="1948"/>
                  </a:lnTo>
                  <a:lnTo>
                    <a:pt x="806" y="1956"/>
                  </a:lnTo>
                  <a:lnTo>
                    <a:pt x="813" y="1964"/>
                  </a:lnTo>
                  <a:lnTo>
                    <a:pt x="819" y="1970"/>
                  </a:lnTo>
                  <a:lnTo>
                    <a:pt x="827" y="1976"/>
                  </a:lnTo>
                  <a:lnTo>
                    <a:pt x="836" y="1981"/>
                  </a:lnTo>
                  <a:lnTo>
                    <a:pt x="844" y="1984"/>
                  </a:lnTo>
                  <a:lnTo>
                    <a:pt x="853" y="1988"/>
                  </a:lnTo>
                  <a:lnTo>
                    <a:pt x="864" y="1989"/>
                  </a:lnTo>
                  <a:lnTo>
                    <a:pt x="874" y="1990"/>
                  </a:lnTo>
                  <a:lnTo>
                    <a:pt x="874" y="1990"/>
                  </a:lnTo>
                  <a:lnTo>
                    <a:pt x="881" y="1989"/>
                  </a:lnTo>
                  <a:lnTo>
                    <a:pt x="888" y="1988"/>
                  </a:lnTo>
                  <a:lnTo>
                    <a:pt x="895" y="1987"/>
                  </a:lnTo>
                  <a:lnTo>
                    <a:pt x="902" y="1984"/>
                  </a:lnTo>
                  <a:lnTo>
                    <a:pt x="908" y="1981"/>
                  </a:lnTo>
                  <a:lnTo>
                    <a:pt x="915" y="1977"/>
                  </a:lnTo>
                  <a:lnTo>
                    <a:pt x="921" y="1972"/>
                  </a:lnTo>
                  <a:lnTo>
                    <a:pt x="927" y="1967"/>
                  </a:lnTo>
                  <a:lnTo>
                    <a:pt x="927" y="1984"/>
                  </a:lnTo>
                  <a:lnTo>
                    <a:pt x="986" y="1984"/>
                  </a:lnTo>
                  <a:lnTo>
                    <a:pt x="986" y="1649"/>
                  </a:lnTo>
                  <a:lnTo>
                    <a:pt x="927" y="1678"/>
                  </a:lnTo>
                  <a:lnTo>
                    <a:pt x="927" y="1764"/>
                  </a:lnTo>
                  <a:close/>
                  <a:moveTo>
                    <a:pt x="886" y="1936"/>
                  </a:moveTo>
                  <a:lnTo>
                    <a:pt x="886" y="1936"/>
                  </a:lnTo>
                  <a:lnTo>
                    <a:pt x="879" y="1935"/>
                  </a:lnTo>
                  <a:lnTo>
                    <a:pt x="871" y="1932"/>
                  </a:lnTo>
                  <a:lnTo>
                    <a:pt x="864" y="1929"/>
                  </a:lnTo>
                  <a:lnTo>
                    <a:pt x="857" y="1922"/>
                  </a:lnTo>
                  <a:lnTo>
                    <a:pt x="851" y="1912"/>
                  </a:lnTo>
                  <a:lnTo>
                    <a:pt x="846" y="1899"/>
                  </a:lnTo>
                  <a:lnTo>
                    <a:pt x="843" y="1883"/>
                  </a:lnTo>
                  <a:lnTo>
                    <a:pt x="841" y="1862"/>
                  </a:lnTo>
                  <a:lnTo>
                    <a:pt x="841" y="1862"/>
                  </a:lnTo>
                  <a:lnTo>
                    <a:pt x="843" y="1843"/>
                  </a:lnTo>
                  <a:lnTo>
                    <a:pt x="846" y="1829"/>
                  </a:lnTo>
                  <a:lnTo>
                    <a:pt x="851" y="1817"/>
                  </a:lnTo>
                  <a:lnTo>
                    <a:pt x="857" y="1809"/>
                  </a:lnTo>
                  <a:lnTo>
                    <a:pt x="863" y="1802"/>
                  </a:lnTo>
                  <a:lnTo>
                    <a:pt x="871" y="1798"/>
                  </a:lnTo>
                  <a:lnTo>
                    <a:pt x="878" y="1796"/>
                  </a:lnTo>
                  <a:lnTo>
                    <a:pt x="886" y="1796"/>
                  </a:lnTo>
                  <a:lnTo>
                    <a:pt x="886" y="1796"/>
                  </a:lnTo>
                  <a:lnTo>
                    <a:pt x="893" y="1796"/>
                  </a:lnTo>
                  <a:lnTo>
                    <a:pt x="900" y="1798"/>
                  </a:lnTo>
                  <a:lnTo>
                    <a:pt x="907" y="1801"/>
                  </a:lnTo>
                  <a:lnTo>
                    <a:pt x="912" y="1804"/>
                  </a:lnTo>
                  <a:lnTo>
                    <a:pt x="917" y="1808"/>
                  </a:lnTo>
                  <a:lnTo>
                    <a:pt x="921" y="1811"/>
                  </a:lnTo>
                  <a:lnTo>
                    <a:pt x="927" y="1819"/>
                  </a:lnTo>
                  <a:lnTo>
                    <a:pt x="927" y="1912"/>
                  </a:lnTo>
                  <a:lnTo>
                    <a:pt x="927" y="1912"/>
                  </a:lnTo>
                  <a:lnTo>
                    <a:pt x="920" y="1921"/>
                  </a:lnTo>
                  <a:lnTo>
                    <a:pt x="912" y="1928"/>
                  </a:lnTo>
                  <a:lnTo>
                    <a:pt x="907" y="1931"/>
                  </a:lnTo>
                  <a:lnTo>
                    <a:pt x="900" y="1934"/>
                  </a:lnTo>
                  <a:lnTo>
                    <a:pt x="894" y="1935"/>
                  </a:lnTo>
                  <a:lnTo>
                    <a:pt x="886" y="1936"/>
                  </a:lnTo>
                  <a:lnTo>
                    <a:pt x="886" y="1936"/>
                  </a:lnTo>
                  <a:close/>
                  <a:moveTo>
                    <a:pt x="2203" y="1742"/>
                  </a:moveTo>
                  <a:lnTo>
                    <a:pt x="2203" y="1742"/>
                  </a:lnTo>
                  <a:lnTo>
                    <a:pt x="2197" y="1743"/>
                  </a:lnTo>
                  <a:lnTo>
                    <a:pt x="2190" y="1744"/>
                  </a:lnTo>
                  <a:lnTo>
                    <a:pt x="2176" y="1748"/>
                  </a:lnTo>
                  <a:lnTo>
                    <a:pt x="2163" y="1755"/>
                  </a:lnTo>
                  <a:lnTo>
                    <a:pt x="2152" y="1764"/>
                  </a:lnTo>
                  <a:lnTo>
                    <a:pt x="2152" y="1655"/>
                  </a:lnTo>
                  <a:lnTo>
                    <a:pt x="2093" y="1684"/>
                  </a:lnTo>
                  <a:lnTo>
                    <a:pt x="2093" y="1984"/>
                  </a:lnTo>
                  <a:lnTo>
                    <a:pt x="2152" y="1984"/>
                  </a:lnTo>
                  <a:lnTo>
                    <a:pt x="2152" y="1967"/>
                  </a:lnTo>
                  <a:lnTo>
                    <a:pt x="2152" y="1967"/>
                  </a:lnTo>
                  <a:lnTo>
                    <a:pt x="2156" y="1972"/>
                  </a:lnTo>
                  <a:lnTo>
                    <a:pt x="2163" y="1977"/>
                  </a:lnTo>
                  <a:lnTo>
                    <a:pt x="2169" y="1981"/>
                  </a:lnTo>
                  <a:lnTo>
                    <a:pt x="2176" y="1984"/>
                  </a:lnTo>
                  <a:lnTo>
                    <a:pt x="2182" y="1987"/>
                  </a:lnTo>
                  <a:lnTo>
                    <a:pt x="2190" y="1988"/>
                  </a:lnTo>
                  <a:lnTo>
                    <a:pt x="2197" y="1989"/>
                  </a:lnTo>
                  <a:lnTo>
                    <a:pt x="2205" y="1990"/>
                  </a:lnTo>
                  <a:lnTo>
                    <a:pt x="2205" y="1990"/>
                  </a:lnTo>
                  <a:lnTo>
                    <a:pt x="2215" y="1989"/>
                  </a:lnTo>
                  <a:lnTo>
                    <a:pt x="2226" y="1988"/>
                  </a:lnTo>
                  <a:lnTo>
                    <a:pt x="2235" y="1985"/>
                  </a:lnTo>
                  <a:lnTo>
                    <a:pt x="2244" y="1981"/>
                  </a:lnTo>
                  <a:lnTo>
                    <a:pt x="2253" y="1976"/>
                  </a:lnTo>
                  <a:lnTo>
                    <a:pt x="2260" y="1971"/>
                  </a:lnTo>
                  <a:lnTo>
                    <a:pt x="2267" y="1964"/>
                  </a:lnTo>
                  <a:lnTo>
                    <a:pt x="2273" y="1957"/>
                  </a:lnTo>
                  <a:lnTo>
                    <a:pt x="2279" y="1948"/>
                  </a:lnTo>
                  <a:lnTo>
                    <a:pt x="2283" y="1938"/>
                  </a:lnTo>
                  <a:lnTo>
                    <a:pt x="2287" y="1928"/>
                  </a:lnTo>
                  <a:lnTo>
                    <a:pt x="2290" y="1917"/>
                  </a:lnTo>
                  <a:lnTo>
                    <a:pt x="2294" y="1905"/>
                  </a:lnTo>
                  <a:lnTo>
                    <a:pt x="2295" y="1892"/>
                  </a:lnTo>
                  <a:lnTo>
                    <a:pt x="2296" y="1878"/>
                  </a:lnTo>
                  <a:lnTo>
                    <a:pt x="2297" y="1863"/>
                  </a:lnTo>
                  <a:lnTo>
                    <a:pt x="2297" y="1863"/>
                  </a:lnTo>
                  <a:lnTo>
                    <a:pt x="2296" y="1850"/>
                  </a:lnTo>
                  <a:lnTo>
                    <a:pt x="2295" y="1837"/>
                  </a:lnTo>
                  <a:lnTo>
                    <a:pt x="2293" y="1824"/>
                  </a:lnTo>
                  <a:lnTo>
                    <a:pt x="2290" y="1812"/>
                  </a:lnTo>
                  <a:lnTo>
                    <a:pt x="2287" y="1802"/>
                  </a:lnTo>
                  <a:lnTo>
                    <a:pt x="2282" y="1792"/>
                  </a:lnTo>
                  <a:lnTo>
                    <a:pt x="2277" y="1783"/>
                  </a:lnTo>
                  <a:lnTo>
                    <a:pt x="2272" y="1775"/>
                  </a:lnTo>
                  <a:lnTo>
                    <a:pt x="2266" y="1768"/>
                  </a:lnTo>
                  <a:lnTo>
                    <a:pt x="2259" y="1761"/>
                  </a:lnTo>
                  <a:lnTo>
                    <a:pt x="2250" y="1755"/>
                  </a:lnTo>
                  <a:lnTo>
                    <a:pt x="2242" y="1750"/>
                  </a:lnTo>
                  <a:lnTo>
                    <a:pt x="2234" y="1746"/>
                  </a:lnTo>
                  <a:lnTo>
                    <a:pt x="2225" y="1744"/>
                  </a:lnTo>
                  <a:lnTo>
                    <a:pt x="2214" y="1743"/>
                  </a:lnTo>
                  <a:lnTo>
                    <a:pt x="2203" y="1742"/>
                  </a:lnTo>
                  <a:lnTo>
                    <a:pt x="2203" y="1742"/>
                  </a:lnTo>
                  <a:close/>
                  <a:moveTo>
                    <a:pt x="2193" y="1796"/>
                  </a:moveTo>
                  <a:lnTo>
                    <a:pt x="2193" y="1796"/>
                  </a:lnTo>
                  <a:lnTo>
                    <a:pt x="2201" y="1797"/>
                  </a:lnTo>
                  <a:lnTo>
                    <a:pt x="2209" y="1799"/>
                  </a:lnTo>
                  <a:lnTo>
                    <a:pt x="2216" y="1804"/>
                  </a:lnTo>
                  <a:lnTo>
                    <a:pt x="2223" y="1811"/>
                  </a:lnTo>
                  <a:lnTo>
                    <a:pt x="2229" y="1819"/>
                  </a:lnTo>
                  <a:lnTo>
                    <a:pt x="2233" y="1831"/>
                  </a:lnTo>
                  <a:lnTo>
                    <a:pt x="2236" y="1845"/>
                  </a:lnTo>
                  <a:lnTo>
                    <a:pt x="2237" y="1862"/>
                  </a:lnTo>
                  <a:lnTo>
                    <a:pt x="2237" y="1862"/>
                  </a:lnTo>
                  <a:lnTo>
                    <a:pt x="2236" y="1879"/>
                  </a:lnTo>
                  <a:lnTo>
                    <a:pt x="2234" y="1895"/>
                  </a:lnTo>
                  <a:lnTo>
                    <a:pt x="2232" y="1907"/>
                  </a:lnTo>
                  <a:lnTo>
                    <a:pt x="2227" y="1917"/>
                  </a:lnTo>
                  <a:lnTo>
                    <a:pt x="2220" y="1925"/>
                  </a:lnTo>
                  <a:lnTo>
                    <a:pt x="2213" y="1931"/>
                  </a:lnTo>
                  <a:lnTo>
                    <a:pt x="2205" y="1935"/>
                  </a:lnTo>
                  <a:lnTo>
                    <a:pt x="2194" y="1936"/>
                  </a:lnTo>
                  <a:lnTo>
                    <a:pt x="2194" y="1936"/>
                  </a:lnTo>
                  <a:lnTo>
                    <a:pt x="2186" y="1935"/>
                  </a:lnTo>
                  <a:lnTo>
                    <a:pt x="2179" y="1934"/>
                  </a:lnTo>
                  <a:lnTo>
                    <a:pt x="2173" y="1930"/>
                  </a:lnTo>
                  <a:lnTo>
                    <a:pt x="2167" y="1928"/>
                  </a:lnTo>
                  <a:lnTo>
                    <a:pt x="2158" y="1919"/>
                  </a:lnTo>
                  <a:lnTo>
                    <a:pt x="2152" y="1914"/>
                  </a:lnTo>
                  <a:lnTo>
                    <a:pt x="2152" y="1819"/>
                  </a:lnTo>
                  <a:lnTo>
                    <a:pt x="2152" y="1819"/>
                  </a:lnTo>
                  <a:lnTo>
                    <a:pt x="2155" y="1815"/>
                  </a:lnTo>
                  <a:lnTo>
                    <a:pt x="2160" y="1810"/>
                  </a:lnTo>
                  <a:lnTo>
                    <a:pt x="2165" y="1805"/>
                  </a:lnTo>
                  <a:lnTo>
                    <a:pt x="2169" y="1802"/>
                  </a:lnTo>
                  <a:lnTo>
                    <a:pt x="2175" y="1799"/>
                  </a:lnTo>
                  <a:lnTo>
                    <a:pt x="2181" y="1797"/>
                  </a:lnTo>
                  <a:lnTo>
                    <a:pt x="2187" y="1796"/>
                  </a:lnTo>
                  <a:lnTo>
                    <a:pt x="2193" y="1796"/>
                  </a:lnTo>
                  <a:lnTo>
                    <a:pt x="2193" y="1796"/>
                  </a:lnTo>
                  <a:close/>
                  <a:moveTo>
                    <a:pt x="1538" y="1764"/>
                  </a:moveTo>
                  <a:lnTo>
                    <a:pt x="1538" y="1764"/>
                  </a:lnTo>
                  <a:lnTo>
                    <a:pt x="1534" y="1759"/>
                  </a:lnTo>
                  <a:lnTo>
                    <a:pt x="1528" y="1755"/>
                  </a:lnTo>
                  <a:lnTo>
                    <a:pt x="1521" y="1751"/>
                  </a:lnTo>
                  <a:lnTo>
                    <a:pt x="1515" y="1748"/>
                  </a:lnTo>
                  <a:lnTo>
                    <a:pt x="1508" y="1745"/>
                  </a:lnTo>
                  <a:lnTo>
                    <a:pt x="1501" y="1743"/>
                  </a:lnTo>
                  <a:lnTo>
                    <a:pt x="1494" y="1743"/>
                  </a:lnTo>
                  <a:lnTo>
                    <a:pt x="1487" y="1742"/>
                  </a:lnTo>
                  <a:lnTo>
                    <a:pt x="1487" y="1742"/>
                  </a:lnTo>
                  <a:lnTo>
                    <a:pt x="1476" y="1743"/>
                  </a:lnTo>
                  <a:lnTo>
                    <a:pt x="1465" y="1744"/>
                  </a:lnTo>
                  <a:lnTo>
                    <a:pt x="1456" y="1746"/>
                  </a:lnTo>
                  <a:lnTo>
                    <a:pt x="1448" y="1750"/>
                  </a:lnTo>
                  <a:lnTo>
                    <a:pt x="1440" y="1755"/>
                  </a:lnTo>
                  <a:lnTo>
                    <a:pt x="1431" y="1761"/>
                  </a:lnTo>
                  <a:lnTo>
                    <a:pt x="1424" y="1768"/>
                  </a:lnTo>
                  <a:lnTo>
                    <a:pt x="1418" y="1775"/>
                  </a:lnTo>
                  <a:lnTo>
                    <a:pt x="1413" y="1783"/>
                  </a:lnTo>
                  <a:lnTo>
                    <a:pt x="1408" y="1792"/>
                  </a:lnTo>
                  <a:lnTo>
                    <a:pt x="1403" y="1802"/>
                  </a:lnTo>
                  <a:lnTo>
                    <a:pt x="1400" y="1812"/>
                  </a:lnTo>
                  <a:lnTo>
                    <a:pt x="1397" y="1824"/>
                  </a:lnTo>
                  <a:lnTo>
                    <a:pt x="1395" y="1837"/>
                  </a:lnTo>
                  <a:lnTo>
                    <a:pt x="1394" y="1850"/>
                  </a:lnTo>
                  <a:lnTo>
                    <a:pt x="1394" y="1863"/>
                  </a:lnTo>
                  <a:lnTo>
                    <a:pt x="1394" y="1863"/>
                  </a:lnTo>
                  <a:lnTo>
                    <a:pt x="1394" y="1878"/>
                  </a:lnTo>
                  <a:lnTo>
                    <a:pt x="1395" y="1891"/>
                  </a:lnTo>
                  <a:lnTo>
                    <a:pt x="1397" y="1904"/>
                  </a:lnTo>
                  <a:lnTo>
                    <a:pt x="1400" y="1916"/>
                  </a:lnTo>
                  <a:lnTo>
                    <a:pt x="1403" y="1928"/>
                  </a:lnTo>
                  <a:lnTo>
                    <a:pt x="1407" y="1938"/>
                  </a:lnTo>
                  <a:lnTo>
                    <a:pt x="1413" y="1948"/>
                  </a:lnTo>
                  <a:lnTo>
                    <a:pt x="1417" y="1956"/>
                  </a:lnTo>
                  <a:lnTo>
                    <a:pt x="1424" y="1964"/>
                  </a:lnTo>
                  <a:lnTo>
                    <a:pt x="1430" y="1970"/>
                  </a:lnTo>
                  <a:lnTo>
                    <a:pt x="1438" y="1976"/>
                  </a:lnTo>
                  <a:lnTo>
                    <a:pt x="1447" y="1981"/>
                  </a:lnTo>
                  <a:lnTo>
                    <a:pt x="1455" y="1984"/>
                  </a:lnTo>
                  <a:lnTo>
                    <a:pt x="1464" y="1988"/>
                  </a:lnTo>
                  <a:lnTo>
                    <a:pt x="1475" y="1989"/>
                  </a:lnTo>
                  <a:lnTo>
                    <a:pt x="1485" y="1989"/>
                  </a:lnTo>
                  <a:lnTo>
                    <a:pt x="1485" y="1989"/>
                  </a:lnTo>
                  <a:lnTo>
                    <a:pt x="1492" y="1989"/>
                  </a:lnTo>
                  <a:lnTo>
                    <a:pt x="1499" y="1988"/>
                  </a:lnTo>
                  <a:lnTo>
                    <a:pt x="1507" y="1987"/>
                  </a:lnTo>
                  <a:lnTo>
                    <a:pt x="1514" y="1984"/>
                  </a:lnTo>
                  <a:lnTo>
                    <a:pt x="1521" y="1981"/>
                  </a:lnTo>
                  <a:lnTo>
                    <a:pt x="1526" y="1976"/>
                  </a:lnTo>
                  <a:lnTo>
                    <a:pt x="1532" y="1972"/>
                  </a:lnTo>
                  <a:lnTo>
                    <a:pt x="1538" y="1967"/>
                  </a:lnTo>
                  <a:lnTo>
                    <a:pt x="1538" y="1972"/>
                  </a:lnTo>
                  <a:lnTo>
                    <a:pt x="1538" y="1972"/>
                  </a:lnTo>
                  <a:lnTo>
                    <a:pt x="1538" y="1982"/>
                  </a:lnTo>
                  <a:lnTo>
                    <a:pt x="1537" y="1992"/>
                  </a:lnTo>
                  <a:lnTo>
                    <a:pt x="1535" y="2003"/>
                  </a:lnTo>
                  <a:lnTo>
                    <a:pt x="1532" y="2008"/>
                  </a:lnTo>
                  <a:lnTo>
                    <a:pt x="1529" y="2012"/>
                  </a:lnTo>
                  <a:lnTo>
                    <a:pt x="1525" y="2017"/>
                  </a:lnTo>
                  <a:lnTo>
                    <a:pt x="1521" y="2022"/>
                  </a:lnTo>
                  <a:lnTo>
                    <a:pt x="1514" y="2025"/>
                  </a:lnTo>
                  <a:lnTo>
                    <a:pt x="1507" y="2028"/>
                  </a:lnTo>
                  <a:lnTo>
                    <a:pt x="1498" y="2031"/>
                  </a:lnTo>
                  <a:lnTo>
                    <a:pt x="1488" y="2032"/>
                  </a:lnTo>
                  <a:lnTo>
                    <a:pt x="1476" y="2035"/>
                  </a:lnTo>
                  <a:lnTo>
                    <a:pt x="1463" y="2035"/>
                  </a:lnTo>
                  <a:lnTo>
                    <a:pt x="1461" y="2035"/>
                  </a:lnTo>
                  <a:lnTo>
                    <a:pt x="1481" y="2081"/>
                  </a:lnTo>
                  <a:lnTo>
                    <a:pt x="1482" y="2081"/>
                  </a:lnTo>
                  <a:lnTo>
                    <a:pt x="1482" y="2081"/>
                  </a:lnTo>
                  <a:lnTo>
                    <a:pt x="1496" y="2081"/>
                  </a:lnTo>
                  <a:lnTo>
                    <a:pt x="1509" y="2078"/>
                  </a:lnTo>
                  <a:lnTo>
                    <a:pt x="1522" y="2076"/>
                  </a:lnTo>
                  <a:lnTo>
                    <a:pt x="1532" y="2072"/>
                  </a:lnTo>
                  <a:lnTo>
                    <a:pt x="1543" y="2069"/>
                  </a:lnTo>
                  <a:lnTo>
                    <a:pt x="1552" y="2064"/>
                  </a:lnTo>
                  <a:lnTo>
                    <a:pt x="1561" y="2057"/>
                  </a:lnTo>
                  <a:lnTo>
                    <a:pt x="1569" y="2051"/>
                  </a:lnTo>
                  <a:lnTo>
                    <a:pt x="1576" y="2043"/>
                  </a:lnTo>
                  <a:lnTo>
                    <a:pt x="1581" y="2034"/>
                  </a:lnTo>
                  <a:lnTo>
                    <a:pt x="1586" y="2024"/>
                  </a:lnTo>
                  <a:lnTo>
                    <a:pt x="1590" y="2014"/>
                  </a:lnTo>
                  <a:lnTo>
                    <a:pt x="1593" y="2002"/>
                  </a:lnTo>
                  <a:lnTo>
                    <a:pt x="1596" y="1990"/>
                  </a:lnTo>
                  <a:lnTo>
                    <a:pt x="1597" y="1977"/>
                  </a:lnTo>
                  <a:lnTo>
                    <a:pt x="1597" y="1962"/>
                  </a:lnTo>
                  <a:lnTo>
                    <a:pt x="1597" y="1748"/>
                  </a:lnTo>
                  <a:lnTo>
                    <a:pt x="1538" y="1748"/>
                  </a:lnTo>
                  <a:lnTo>
                    <a:pt x="1538" y="1764"/>
                  </a:lnTo>
                  <a:close/>
                  <a:moveTo>
                    <a:pt x="1538" y="1819"/>
                  </a:moveTo>
                  <a:lnTo>
                    <a:pt x="1538" y="1912"/>
                  </a:lnTo>
                  <a:lnTo>
                    <a:pt x="1538" y="1912"/>
                  </a:lnTo>
                  <a:lnTo>
                    <a:pt x="1531" y="1921"/>
                  </a:lnTo>
                  <a:lnTo>
                    <a:pt x="1522" y="1929"/>
                  </a:lnTo>
                  <a:lnTo>
                    <a:pt x="1517" y="1931"/>
                  </a:lnTo>
                  <a:lnTo>
                    <a:pt x="1511" y="1934"/>
                  </a:lnTo>
                  <a:lnTo>
                    <a:pt x="1504" y="1935"/>
                  </a:lnTo>
                  <a:lnTo>
                    <a:pt x="1497" y="1936"/>
                  </a:lnTo>
                  <a:lnTo>
                    <a:pt x="1497" y="1936"/>
                  </a:lnTo>
                  <a:lnTo>
                    <a:pt x="1489" y="1935"/>
                  </a:lnTo>
                  <a:lnTo>
                    <a:pt x="1482" y="1932"/>
                  </a:lnTo>
                  <a:lnTo>
                    <a:pt x="1474" y="1928"/>
                  </a:lnTo>
                  <a:lnTo>
                    <a:pt x="1468" y="1922"/>
                  </a:lnTo>
                  <a:lnTo>
                    <a:pt x="1462" y="1912"/>
                  </a:lnTo>
                  <a:lnTo>
                    <a:pt x="1457" y="1899"/>
                  </a:lnTo>
                  <a:lnTo>
                    <a:pt x="1454" y="1883"/>
                  </a:lnTo>
                  <a:lnTo>
                    <a:pt x="1452" y="1862"/>
                  </a:lnTo>
                  <a:lnTo>
                    <a:pt x="1452" y="1862"/>
                  </a:lnTo>
                  <a:lnTo>
                    <a:pt x="1454" y="1843"/>
                  </a:lnTo>
                  <a:lnTo>
                    <a:pt x="1457" y="1829"/>
                  </a:lnTo>
                  <a:lnTo>
                    <a:pt x="1462" y="1817"/>
                  </a:lnTo>
                  <a:lnTo>
                    <a:pt x="1468" y="1809"/>
                  </a:lnTo>
                  <a:lnTo>
                    <a:pt x="1474" y="1802"/>
                  </a:lnTo>
                  <a:lnTo>
                    <a:pt x="1482" y="1798"/>
                  </a:lnTo>
                  <a:lnTo>
                    <a:pt x="1489" y="1796"/>
                  </a:lnTo>
                  <a:lnTo>
                    <a:pt x="1497" y="1796"/>
                  </a:lnTo>
                  <a:lnTo>
                    <a:pt x="1497" y="1796"/>
                  </a:lnTo>
                  <a:lnTo>
                    <a:pt x="1504" y="1796"/>
                  </a:lnTo>
                  <a:lnTo>
                    <a:pt x="1511" y="1798"/>
                  </a:lnTo>
                  <a:lnTo>
                    <a:pt x="1518" y="1801"/>
                  </a:lnTo>
                  <a:lnTo>
                    <a:pt x="1523" y="1803"/>
                  </a:lnTo>
                  <a:lnTo>
                    <a:pt x="1528" y="1808"/>
                  </a:lnTo>
                  <a:lnTo>
                    <a:pt x="1532" y="1811"/>
                  </a:lnTo>
                  <a:lnTo>
                    <a:pt x="1538" y="1819"/>
                  </a:lnTo>
                  <a:lnTo>
                    <a:pt x="1538" y="1819"/>
                  </a:lnTo>
                  <a:close/>
                  <a:moveTo>
                    <a:pt x="1779" y="1805"/>
                  </a:moveTo>
                  <a:lnTo>
                    <a:pt x="1779" y="1805"/>
                  </a:lnTo>
                  <a:lnTo>
                    <a:pt x="1793" y="1798"/>
                  </a:lnTo>
                  <a:lnTo>
                    <a:pt x="1807" y="1794"/>
                  </a:lnTo>
                  <a:lnTo>
                    <a:pt x="1823" y="1790"/>
                  </a:lnTo>
                  <a:lnTo>
                    <a:pt x="1839" y="1789"/>
                  </a:lnTo>
                  <a:lnTo>
                    <a:pt x="1839" y="1789"/>
                  </a:lnTo>
                  <a:lnTo>
                    <a:pt x="1850" y="1790"/>
                  </a:lnTo>
                  <a:lnTo>
                    <a:pt x="1858" y="1791"/>
                  </a:lnTo>
                  <a:lnTo>
                    <a:pt x="1865" y="1794"/>
                  </a:lnTo>
                  <a:lnTo>
                    <a:pt x="1871" y="1798"/>
                  </a:lnTo>
                  <a:lnTo>
                    <a:pt x="1875" y="1803"/>
                  </a:lnTo>
                  <a:lnTo>
                    <a:pt x="1879" y="1809"/>
                  </a:lnTo>
                  <a:lnTo>
                    <a:pt x="1881" y="1815"/>
                  </a:lnTo>
                  <a:lnTo>
                    <a:pt x="1881" y="1823"/>
                  </a:lnTo>
                  <a:lnTo>
                    <a:pt x="1881" y="1839"/>
                  </a:lnTo>
                  <a:lnTo>
                    <a:pt x="1881" y="1839"/>
                  </a:lnTo>
                  <a:lnTo>
                    <a:pt x="1871" y="1835"/>
                  </a:lnTo>
                  <a:lnTo>
                    <a:pt x="1858" y="1831"/>
                  </a:lnTo>
                  <a:lnTo>
                    <a:pt x="1845" y="1829"/>
                  </a:lnTo>
                  <a:lnTo>
                    <a:pt x="1831" y="1828"/>
                  </a:lnTo>
                  <a:lnTo>
                    <a:pt x="1831" y="1828"/>
                  </a:lnTo>
                  <a:lnTo>
                    <a:pt x="1814" y="1829"/>
                  </a:lnTo>
                  <a:lnTo>
                    <a:pt x="1798" y="1832"/>
                  </a:lnTo>
                  <a:lnTo>
                    <a:pt x="1783" y="1837"/>
                  </a:lnTo>
                  <a:lnTo>
                    <a:pt x="1774" y="1841"/>
                  </a:lnTo>
                  <a:lnTo>
                    <a:pt x="1767" y="1845"/>
                  </a:lnTo>
                  <a:lnTo>
                    <a:pt x="1762" y="1850"/>
                  </a:lnTo>
                  <a:lnTo>
                    <a:pt x="1756" y="1856"/>
                  </a:lnTo>
                  <a:lnTo>
                    <a:pt x="1750" y="1862"/>
                  </a:lnTo>
                  <a:lnTo>
                    <a:pt x="1745" y="1869"/>
                  </a:lnTo>
                  <a:lnTo>
                    <a:pt x="1742" y="1877"/>
                  </a:lnTo>
                  <a:lnTo>
                    <a:pt x="1739" y="1887"/>
                  </a:lnTo>
                  <a:lnTo>
                    <a:pt x="1738" y="1896"/>
                  </a:lnTo>
                  <a:lnTo>
                    <a:pt x="1737" y="1905"/>
                  </a:lnTo>
                  <a:lnTo>
                    <a:pt x="1737" y="1905"/>
                  </a:lnTo>
                  <a:lnTo>
                    <a:pt x="1738" y="1917"/>
                  </a:lnTo>
                  <a:lnTo>
                    <a:pt x="1739" y="1928"/>
                  </a:lnTo>
                  <a:lnTo>
                    <a:pt x="1742" y="1936"/>
                  </a:lnTo>
                  <a:lnTo>
                    <a:pt x="1745" y="1945"/>
                  </a:lnTo>
                  <a:lnTo>
                    <a:pt x="1749" y="1952"/>
                  </a:lnTo>
                  <a:lnTo>
                    <a:pt x="1754" y="1959"/>
                  </a:lnTo>
                  <a:lnTo>
                    <a:pt x="1759" y="1965"/>
                  </a:lnTo>
                  <a:lnTo>
                    <a:pt x="1766" y="1971"/>
                  </a:lnTo>
                  <a:lnTo>
                    <a:pt x="1772" y="1976"/>
                  </a:lnTo>
                  <a:lnTo>
                    <a:pt x="1779" y="1980"/>
                  </a:lnTo>
                  <a:lnTo>
                    <a:pt x="1794" y="1985"/>
                  </a:lnTo>
                  <a:lnTo>
                    <a:pt x="1810" y="1989"/>
                  </a:lnTo>
                  <a:lnTo>
                    <a:pt x="1825" y="1990"/>
                  </a:lnTo>
                  <a:lnTo>
                    <a:pt x="1825" y="1990"/>
                  </a:lnTo>
                  <a:lnTo>
                    <a:pt x="1838" y="1988"/>
                  </a:lnTo>
                  <a:lnTo>
                    <a:pt x="1846" y="1987"/>
                  </a:lnTo>
                  <a:lnTo>
                    <a:pt x="1853" y="1984"/>
                  </a:lnTo>
                  <a:lnTo>
                    <a:pt x="1861" y="1981"/>
                  </a:lnTo>
                  <a:lnTo>
                    <a:pt x="1868" y="1976"/>
                  </a:lnTo>
                  <a:lnTo>
                    <a:pt x="1875" y="1971"/>
                  </a:lnTo>
                  <a:lnTo>
                    <a:pt x="1881" y="1965"/>
                  </a:lnTo>
                  <a:lnTo>
                    <a:pt x="1881" y="1984"/>
                  </a:lnTo>
                  <a:lnTo>
                    <a:pt x="1940" y="1984"/>
                  </a:lnTo>
                  <a:lnTo>
                    <a:pt x="1940" y="1824"/>
                  </a:lnTo>
                  <a:lnTo>
                    <a:pt x="1940" y="1824"/>
                  </a:lnTo>
                  <a:lnTo>
                    <a:pt x="1940" y="1815"/>
                  </a:lnTo>
                  <a:lnTo>
                    <a:pt x="1939" y="1806"/>
                  </a:lnTo>
                  <a:lnTo>
                    <a:pt x="1937" y="1798"/>
                  </a:lnTo>
                  <a:lnTo>
                    <a:pt x="1934" y="1790"/>
                  </a:lnTo>
                  <a:lnTo>
                    <a:pt x="1930" y="1783"/>
                  </a:lnTo>
                  <a:lnTo>
                    <a:pt x="1926" y="1776"/>
                  </a:lnTo>
                  <a:lnTo>
                    <a:pt x="1920" y="1770"/>
                  </a:lnTo>
                  <a:lnTo>
                    <a:pt x="1914" y="1764"/>
                  </a:lnTo>
                  <a:lnTo>
                    <a:pt x="1908" y="1759"/>
                  </a:lnTo>
                  <a:lnTo>
                    <a:pt x="1901" y="1755"/>
                  </a:lnTo>
                  <a:lnTo>
                    <a:pt x="1893" y="1751"/>
                  </a:lnTo>
                  <a:lnTo>
                    <a:pt x="1885" y="1748"/>
                  </a:lnTo>
                  <a:lnTo>
                    <a:pt x="1875" y="1745"/>
                  </a:lnTo>
                  <a:lnTo>
                    <a:pt x="1866" y="1744"/>
                  </a:lnTo>
                  <a:lnTo>
                    <a:pt x="1856" y="1743"/>
                  </a:lnTo>
                  <a:lnTo>
                    <a:pt x="1845" y="1742"/>
                  </a:lnTo>
                  <a:lnTo>
                    <a:pt x="1845" y="1742"/>
                  </a:lnTo>
                  <a:lnTo>
                    <a:pt x="1832" y="1743"/>
                  </a:lnTo>
                  <a:lnTo>
                    <a:pt x="1821" y="1743"/>
                  </a:lnTo>
                  <a:lnTo>
                    <a:pt x="1810" y="1745"/>
                  </a:lnTo>
                  <a:lnTo>
                    <a:pt x="1798" y="1748"/>
                  </a:lnTo>
                  <a:lnTo>
                    <a:pt x="1787" y="1751"/>
                  </a:lnTo>
                  <a:lnTo>
                    <a:pt x="1777" y="1755"/>
                  </a:lnTo>
                  <a:lnTo>
                    <a:pt x="1766" y="1759"/>
                  </a:lnTo>
                  <a:lnTo>
                    <a:pt x="1756" y="1765"/>
                  </a:lnTo>
                  <a:lnTo>
                    <a:pt x="1779" y="1805"/>
                  </a:lnTo>
                  <a:close/>
                  <a:moveTo>
                    <a:pt x="1796" y="1905"/>
                  </a:moveTo>
                  <a:lnTo>
                    <a:pt x="1796" y="1905"/>
                  </a:lnTo>
                  <a:lnTo>
                    <a:pt x="1796" y="1898"/>
                  </a:lnTo>
                  <a:lnTo>
                    <a:pt x="1798" y="1891"/>
                  </a:lnTo>
                  <a:lnTo>
                    <a:pt x="1801" y="1885"/>
                  </a:lnTo>
                  <a:lnTo>
                    <a:pt x="1806" y="1881"/>
                  </a:lnTo>
                  <a:lnTo>
                    <a:pt x="1812" y="1877"/>
                  </a:lnTo>
                  <a:lnTo>
                    <a:pt x="1819" y="1875"/>
                  </a:lnTo>
                  <a:lnTo>
                    <a:pt x="1827" y="1872"/>
                  </a:lnTo>
                  <a:lnTo>
                    <a:pt x="1836" y="1872"/>
                  </a:lnTo>
                  <a:lnTo>
                    <a:pt x="1836" y="1872"/>
                  </a:lnTo>
                  <a:lnTo>
                    <a:pt x="1848" y="1872"/>
                  </a:lnTo>
                  <a:lnTo>
                    <a:pt x="1860" y="1875"/>
                  </a:lnTo>
                  <a:lnTo>
                    <a:pt x="1871" y="1878"/>
                  </a:lnTo>
                  <a:lnTo>
                    <a:pt x="1881" y="1884"/>
                  </a:lnTo>
                  <a:lnTo>
                    <a:pt x="1881" y="1916"/>
                  </a:lnTo>
                  <a:lnTo>
                    <a:pt x="1881" y="1916"/>
                  </a:lnTo>
                  <a:lnTo>
                    <a:pt x="1879" y="1921"/>
                  </a:lnTo>
                  <a:lnTo>
                    <a:pt x="1874" y="1925"/>
                  </a:lnTo>
                  <a:lnTo>
                    <a:pt x="1870" y="1930"/>
                  </a:lnTo>
                  <a:lnTo>
                    <a:pt x="1864" y="1934"/>
                  </a:lnTo>
                  <a:lnTo>
                    <a:pt x="1858" y="1937"/>
                  </a:lnTo>
                  <a:lnTo>
                    <a:pt x="1851" y="1939"/>
                  </a:lnTo>
                  <a:lnTo>
                    <a:pt x="1844" y="1941"/>
                  </a:lnTo>
                  <a:lnTo>
                    <a:pt x="1836" y="1942"/>
                  </a:lnTo>
                  <a:lnTo>
                    <a:pt x="1836" y="1942"/>
                  </a:lnTo>
                  <a:lnTo>
                    <a:pt x="1827" y="1941"/>
                  </a:lnTo>
                  <a:lnTo>
                    <a:pt x="1819" y="1938"/>
                  </a:lnTo>
                  <a:lnTo>
                    <a:pt x="1812" y="1936"/>
                  </a:lnTo>
                  <a:lnTo>
                    <a:pt x="1806" y="1931"/>
                  </a:lnTo>
                  <a:lnTo>
                    <a:pt x="1801" y="1927"/>
                  </a:lnTo>
                  <a:lnTo>
                    <a:pt x="1798" y="1921"/>
                  </a:lnTo>
                  <a:lnTo>
                    <a:pt x="1797" y="1914"/>
                  </a:lnTo>
                  <a:lnTo>
                    <a:pt x="1796" y="1905"/>
                  </a:lnTo>
                  <a:lnTo>
                    <a:pt x="1796" y="1905"/>
                  </a:lnTo>
                  <a:close/>
                  <a:moveTo>
                    <a:pt x="2484" y="1916"/>
                  </a:moveTo>
                  <a:lnTo>
                    <a:pt x="2484" y="1916"/>
                  </a:lnTo>
                  <a:lnTo>
                    <a:pt x="2476" y="1923"/>
                  </a:lnTo>
                  <a:lnTo>
                    <a:pt x="2465" y="1929"/>
                  </a:lnTo>
                  <a:lnTo>
                    <a:pt x="2460" y="1931"/>
                  </a:lnTo>
                  <a:lnTo>
                    <a:pt x="2452" y="1934"/>
                  </a:lnTo>
                  <a:lnTo>
                    <a:pt x="2445" y="1935"/>
                  </a:lnTo>
                  <a:lnTo>
                    <a:pt x="2438" y="1936"/>
                  </a:lnTo>
                  <a:lnTo>
                    <a:pt x="2438" y="1936"/>
                  </a:lnTo>
                  <a:lnTo>
                    <a:pt x="2433" y="1935"/>
                  </a:lnTo>
                  <a:lnTo>
                    <a:pt x="2425" y="1935"/>
                  </a:lnTo>
                  <a:lnTo>
                    <a:pt x="2417" y="1932"/>
                  </a:lnTo>
                  <a:lnTo>
                    <a:pt x="2408" y="1928"/>
                  </a:lnTo>
                  <a:lnTo>
                    <a:pt x="2400" y="1922"/>
                  </a:lnTo>
                  <a:lnTo>
                    <a:pt x="2396" y="1917"/>
                  </a:lnTo>
                  <a:lnTo>
                    <a:pt x="2393" y="1912"/>
                  </a:lnTo>
                  <a:lnTo>
                    <a:pt x="2390" y="1907"/>
                  </a:lnTo>
                  <a:lnTo>
                    <a:pt x="2388" y="1899"/>
                  </a:lnTo>
                  <a:lnTo>
                    <a:pt x="2387" y="1892"/>
                  </a:lnTo>
                  <a:lnTo>
                    <a:pt x="2386" y="1884"/>
                  </a:lnTo>
                  <a:lnTo>
                    <a:pt x="2530" y="1884"/>
                  </a:lnTo>
                  <a:lnTo>
                    <a:pt x="2530" y="1884"/>
                  </a:lnTo>
                  <a:lnTo>
                    <a:pt x="2531" y="1867"/>
                  </a:lnTo>
                  <a:lnTo>
                    <a:pt x="2531" y="1867"/>
                  </a:lnTo>
                  <a:lnTo>
                    <a:pt x="2531" y="1852"/>
                  </a:lnTo>
                  <a:lnTo>
                    <a:pt x="2529" y="1839"/>
                  </a:lnTo>
                  <a:lnTo>
                    <a:pt x="2528" y="1826"/>
                  </a:lnTo>
                  <a:lnTo>
                    <a:pt x="2524" y="1815"/>
                  </a:lnTo>
                  <a:lnTo>
                    <a:pt x="2521" y="1804"/>
                  </a:lnTo>
                  <a:lnTo>
                    <a:pt x="2516" y="1794"/>
                  </a:lnTo>
                  <a:lnTo>
                    <a:pt x="2510" y="1784"/>
                  </a:lnTo>
                  <a:lnTo>
                    <a:pt x="2504" y="1776"/>
                  </a:lnTo>
                  <a:lnTo>
                    <a:pt x="2497" y="1768"/>
                  </a:lnTo>
                  <a:lnTo>
                    <a:pt x="2490" y="1762"/>
                  </a:lnTo>
                  <a:lnTo>
                    <a:pt x="2482" y="1756"/>
                  </a:lnTo>
                  <a:lnTo>
                    <a:pt x="2472" y="1751"/>
                  </a:lnTo>
                  <a:lnTo>
                    <a:pt x="2463" y="1748"/>
                  </a:lnTo>
                  <a:lnTo>
                    <a:pt x="2454" y="1744"/>
                  </a:lnTo>
                  <a:lnTo>
                    <a:pt x="2443" y="1743"/>
                  </a:lnTo>
                  <a:lnTo>
                    <a:pt x="2431" y="1742"/>
                  </a:lnTo>
                  <a:lnTo>
                    <a:pt x="2431" y="1742"/>
                  </a:lnTo>
                  <a:lnTo>
                    <a:pt x="2421" y="1743"/>
                  </a:lnTo>
                  <a:lnTo>
                    <a:pt x="2410" y="1744"/>
                  </a:lnTo>
                  <a:lnTo>
                    <a:pt x="2400" y="1748"/>
                  </a:lnTo>
                  <a:lnTo>
                    <a:pt x="2389" y="1751"/>
                  </a:lnTo>
                  <a:lnTo>
                    <a:pt x="2380" y="1756"/>
                  </a:lnTo>
                  <a:lnTo>
                    <a:pt x="2371" y="1763"/>
                  </a:lnTo>
                  <a:lnTo>
                    <a:pt x="2363" y="1769"/>
                  </a:lnTo>
                  <a:lnTo>
                    <a:pt x="2356" y="1777"/>
                  </a:lnTo>
                  <a:lnTo>
                    <a:pt x="2349" y="1785"/>
                  </a:lnTo>
                  <a:lnTo>
                    <a:pt x="2343" y="1795"/>
                  </a:lnTo>
                  <a:lnTo>
                    <a:pt x="2338" y="1805"/>
                  </a:lnTo>
                  <a:lnTo>
                    <a:pt x="2334" y="1816"/>
                  </a:lnTo>
                  <a:lnTo>
                    <a:pt x="2330" y="1828"/>
                  </a:lnTo>
                  <a:lnTo>
                    <a:pt x="2328" y="1841"/>
                  </a:lnTo>
                  <a:lnTo>
                    <a:pt x="2327" y="1852"/>
                  </a:lnTo>
                  <a:lnTo>
                    <a:pt x="2326" y="1867"/>
                  </a:lnTo>
                  <a:lnTo>
                    <a:pt x="2326" y="1867"/>
                  </a:lnTo>
                  <a:lnTo>
                    <a:pt x="2327" y="1879"/>
                  </a:lnTo>
                  <a:lnTo>
                    <a:pt x="2328" y="1892"/>
                  </a:lnTo>
                  <a:lnTo>
                    <a:pt x="2330" y="1905"/>
                  </a:lnTo>
                  <a:lnTo>
                    <a:pt x="2334" y="1917"/>
                  </a:lnTo>
                  <a:lnTo>
                    <a:pt x="2338" y="1928"/>
                  </a:lnTo>
                  <a:lnTo>
                    <a:pt x="2343" y="1938"/>
                  </a:lnTo>
                  <a:lnTo>
                    <a:pt x="2349" y="1948"/>
                  </a:lnTo>
                  <a:lnTo>
                    <a:pt x="2356" y="1956"/>
                  </a:lnTo>
                  <a:lnTo>
                    <a:pt x="2364" y="1963"/>
                  </a:lnTo>
                  <a:lnTo>
                    <a:pt x="2373" y="1970"/>
                  </a:lnTo>
                  <a:lnTo>
                    <a:pt x="2382" y="1976"/>
                  </a:lnTo>
                  <a:lnTo>
                    <a:pt x="2391" y="1981"/>
                  </a:lnTo>
                  <a:lnTo>
                    <a:pt x="2402" y="1984"/>
                  </a:lnTo>
                  <a:lnTo>
                    <a:pt x="2414" y="1988"/>
                  </a:lnTo>
                  <a:lnTo>
                    <a:pt x="2425" y="1989"/>
                  </a:lnTo>
                  <a:lnTo>
                    <a:pt x="2438" y="1990"/>
                  </a:lnTo>
                  <a:lnTo>
                    <a:pt x="2438" y="1990"/>
                  </a:lnTo>
                  <a:lnTo>
                    <a:pt x="2450" y="1989"/>
                  </a:lnTo>
                  <a:lnTo>
                    <a:pt x="2461" y="1988"/>
                  </a:lnTo>
                  <a:lnTo>
                    <a:pt x="2472" y="1984"/>
                  </a:lnTo>
                  <a:lnTo>
                    <a:pt x="2483" y="1981"/>
                  </a:lnTo>
                  <a:lnTo>
                    <a:pt x="2494" y="1975"/>
                  </a:lnTo>
                  <a:lnTo>
                    <a:pt x="2503" y="1969"/>
                  </a:lnTo>
                  <a:lnTo>
                    <a:pt x="2512" y="1961"/>
                  </a:lnTo>
                  <a:lnTo>
                    <a:pt x="2522" y="1952"/>
                  </a:lnTo>
                  <a:lnTo>
                    <a:pt x="2484" y="1916"/>
                  </a:lnTo>
                  <a:close/>
                  <a:moveTo>
                    <a:pt x="2387" y="1841"/>
                  </a:moveTo>
                  <a:lnTo>
                    <a:pt x="2387" y="1841"/>
                  </a:lnTo>
                  <a:lnTo>
                    <a:pt x="2388" y="1830"/>
                  </a:lnTo>
                  <a:lnTo>
                    <a:pt x="2390" y="1821"/>
                  </a:lnTo>
                  <a:lnTo>
                    <a:pt x="2394" y="1812"/>
                  </a:lnTo>
                  <a:lnTo>
                    <a:pt x="2400" y="1805"/>
                  </a:lnTo>
                  <a:lnTo>
                    <a:pt x="2405" y="1799"/>
                  </a:lnTo>
                  <a:lnTo>
                    <a:pt x="2413" y="1796"/>
                  </a:lnTo>
                  <a:lnTo>
                    <a:pt x="2421" y="1792"/>
                  </a:lnTo>
                  <a:lnTo>
                    <a:pt x="2430" y="1792"/>
                  </a:lnTo>
                  <a:lnTo>
                    <a:pt x="2430" y="1792"/>
                  </a:lnTo>
                  <a:lnTo>
                    <a:pt x="2441" y="1794"/>
                  </a:lnTo>
                  <a:lnTo>
                    <a:pt x="2450" y="1796"/>
                  </a:lnTo>
                  <a:lnTo>
                    <a:pt x="2457" y="1801"/>
                  </a:lnTo>
                  <a:lnTo>
                    <a:pt x="2463" y="1808"/>
                  </a:lnTo>
                  <a:lnTo>
                    <a:pt x="2468" y="1815"/>
                  </a:lnTo>
                  <a:lnTo>
                    <a:pt x="2471" y="1823"/>
                  </a:lnTo>
                  <a:lnTo>
                    <a:pt x="2474" y="1832"/>
                  </a:lnTo>
                  <a:lnTo>
                    <a:pt x="2475" y="1841"/>
                  </a:lnTo>
                  <a:lnTo>
                    <a:pt x="2387" y="1841"/>
                  </a:lnTo>
                  <a:close/>
                  <a:moveTo>
                    <a:pt x="3049" y="1916"/>
                  </a:moveTo>
                  <a:lnTo>
                    <a:pt x="3049" y="1916"/>
                  </a:lnTo>
                  <a:lnTo>
                    <a:pt x="3040" y="1923"/>
                  </a:lnTo>
                  <a:lnTo>
                    <a:pt x="3031" y="1929"/>
                  </a:lnTo>
                  <a:lnTo>
                    <a:pt x="3024" y="1931"/>
                  </a:lnTo>
                  <a:lnTo>
                    <a:pt x="3018" y="1934"/>
                  </a:lnTo>
                  <a:lnTo>
                    <a:pt x="3011" y="1935"/>
                  </a:lnTo>
                  <a:lnTo>
                    <a:pt x="3002" y="1936"/>
                  </a:lnTo>
                  <a:lnTo>
                    <a:pt x="3002" y="1936"/>
                  </a:lnTo>
                  <a:lnTo>
                    <a:pt x="2997" y="1935"/>
                  </a:lnTo>
                  <a:lnTo>
                    <a:pt x="2990" y="1935"/>
                  </a:lnTo>
                  <a:lnTo>
                    <a:pt x="2981" y="1932"/>
                  </a:lnTo>
                  <a:lnTo>
                    <a:pt x="2973" y="1928"/>
                  </a:lnTo>
                  <a:lnTo>
                    <a:pt x="2965" y="1922"/>
                  </a:lnTo>
                  <a:lnTo>
                    <a:pt x="2961" y="1917"/>
                  </a:lnTo>
                  <a:lnTo>
                    <a:pt x="2958" y="1912"/>
                  </a:lnTo>
                  <a:lnTo>
                    <a:pt x="2955" y="1907"/>
                  </a:lnTo>
                  <a:lnTo>
                    <a:pt x="2953" y="1899"/>
                  </a:lnTo>
                  <a:lnTo>
                    <a:pt x="2951" y="1892"/>
                  </a:lnTo>
                  <a:lnTo>
                    <a:pt x="2950" y="1884"/>
                  </a:lnTo>
                  <a:lnTo>
                    <a:pt x="3095" y="1884"/>
                  </a:lnTo>
                  <a:lnTo>
                    <a:pt x="3095" y="1884"/>
                  </a:lnTo>
                  <a:lnTo>
                    <a:pt x="3096" y="1867"/>
                  </a:lnTo>
                  <a:lnTo>
                    <a:pt x="3096" y="1867"/>
                  </a:lnTo>
                  <a:lnTo>
                    <a:pt x="3095" y="1852"/>
                  </a:lnTo>
                  <a:lnTo>
                    <a:pt x="3094" y="1839"/>
                  </a:lnTo>
                  <a:lnTo>
                    <a:pt x="3092" y="1826"/>
                  </a:lnTo>
                  <a:lnTo>
                    <a:pt x="3089" y="1815"/>
                  </a:lnTo>
                  <a:lnTo>
                    <a:pt x="3085" y="1804"/>
                  </a:lnTo>
                  <a:lnTo>
                    <a:pt x="3080" y="1794"/>
                  </a:lnTo>
                  <a:lnTo>
                    <a:pt x="3075" y="1784"/>
                  </a:lnTo>
                  <a:lnTo>
                    <a:pt x="3069" y="1776"/>
                  </a:lnTo>
                  <a:lnTo>
                    <a:pt x="3062" y="1768"/>
                  </a:lnTo>
                  <a:lnTo>
                    <a:pt x="3054" y="1762"/>
                  </a:lnTo>
                  <a:lnTo>
                    <a:pt x="3046" y="1756"/>
                  </a:lnTo>
                  <a:lnTo>
                    <a:pt x="3038" y="1751"/>
                  </a:lnTo>
                  <a:lnTo>
                    <a:pt x="3028" y="1748"/>
                  </a:lnTo>
                  <a:lnTo>
                    <a:pt x="3018" y="1744"/>
                  </a:lnTo>
                  <a:lnTo>
                    <a:pt x="3007" y="1743"/>
                  </a:lnTo>
                  <a:lnTo>
                    <a:pt x="2997" y="1742"/>
                  </a:lnTo>
                  <a:lnTo>
                    <a:pt x="2997" y="1742"/>
                  </a:lnTo>
                  <a:lnTo>
                    <a:pt x="2985" y="1743"/>
                  </a:lnTo>
                  <a:lnTo>
                    <a:pt x="2974" y="1744"/>
                  </a:lnTo>
                  <a:lnTo>
                    <a:pt x="2964" y="1748"/>
                  </a:lnTo>
                  <a:lnTo>
                    <a:pt x="2954" y="1751"/>
                  </a:lnTo>
                  <a:lnTo>
                    <a:pt x="2945" y="1756"/>
                  </a:lnTo>
                  <a:lnTo>
                    <a:pt x="2935" y="1763"/>
                  </a:lnTo>
                  <a:lnTo>
                    <a:pt x="2928" y="1769"/>
                  </a:lnTo>
                  <a:lnTo>
                    <a:pt x="2920" y="1777"/>
                  </a:lnTo>
                  <a:lnTo>
                    <a:pt x="2913" y="1785"/>
                  </a:lnTo>
                  <a:lnTo>
                    <a:pt x="2907" y="1795"/>
                  </a:lnTo>
                  <a:lnTo>
                    <a:pt x="2903" y="1805"/>
                  </a:lnTo>
                  <a:lnTo>
                    <a:pt x="2898" y="1816"/>
                  </a:lnTo>
                  <a:lnTo>
                    <a:pt x="2896" y="1828"/>
                  </a:lnTo>
                  <a:lnTo>
                    <a:pt x="2892" y="1841"/>
                  </a:lnTo>
                  <a:lnTo>
                    <a:pt x="2891" y="1852"/>
                  </a:lnTo>
                  <a:lnTo>
                    <a:pt x="2891" y="1867"/>
                  </a:lnTo>
                  <a:lnTo>
                    <a:pt x="2891" y="1867"/>
                  </a:lnTo>
                  <a:lnTo>
                    <a:pt x="2891" y="1879"/>
                  </a:lnTo>
                  <a:lnTo>
                    <a:pt x="2892" y="1892"/>
                  </a:lnTo>
                  <a:lnTo>
                    <a:pt x="2894" y="1905"/>
                  </a:lnTo>
                  <a:lnTo>
                    <a:pt x="2898" y="1917"/>
                  </a:lnTo>
                  <a:lnTo>
                    <a:pt x="2903" y="1928"/>
                  </a:lnTo>
                  <a:lnTo>
                    <a:pt x="2908" y="1938"/>
                  </a:lnTo>
                  <a:lnTo>
                    <a:pt x="2914" y="1948"/>
                  </a:lnTo>
                  <a:lnTo>
                    <a:pt x="2921" y="1956"/>
                  </a:lnTo>
                  <a:lnTo>
                    <a:pt x="2928" y="1963"/>
                  </a:lnTo>
                  <a:lnTo>
                    <a:pt x="2937" y="1970"/>
                  </a:lnTo>
                  <a:lnTo>
                    <a:pt x="2946" y="1976"/>
                  </a:lnTo>
                  <a:lnTo>
                    <a:pt x="2957" y="1981"/>
                  </a:lnTo>
                  <a:lnTo>
                    <a:pt x="2967" y="1984"/>
                  </a:lnTo>
                  <a:lnTo>
                    <a:pt x="2978" y="1988"/>
                  </a:lnTo>
                  <a:lnTo>
                    <a:pt x="2991" y="1989"/>
                  </a:lnTo>
                  <a:lnTo>
                    <a:pt x="3002" y="1990"/>
                  </a:lnTo>
                  <a:lnTo>
                    <a:pt x="3002" y="1990"/>
                  </a:lnTo>
                  <a:lnTo>
                    <a:pt x="3014" y="1989"/>
                  </a:lnTo>
                  <a:lnTo>
                    <a:pt x="3026" y="1988"/>
                  </a:lnTo>
                  <a:lnTo>
                    <a:pt x="3037" y="1984"/>
                  </a:lnTo>
                  <a:lnTo>
                    <a:pt x="3047" y="1981"/>
                  </a:lnTo>
                  <a:lnTo>
                    <a:pt x="3058" y="1975"/>
                  </a:lnTo>
                  <a:lnTo>
                    <a:pt x="3068" y="1969"/>
                  </a:lnTo>
                  <a:lnTo>
                    <a:pt x="3078" y="1961"/>
                  </a:lnTo>
                  <a:lnTo>
                    <a:pt x="3086" y="1952"/>
                  </a:lnTo>
                  <a:lnTo>
                    <a:pt x="3049" y="1916"/>
                  </a:lnTo>
                  <a:close/>
                  <a:moveTo>
                    <a:pt x="2951" y="1841"/>
                  </a:moveTo>
                  <a:lnTo>
                    <a:pt x="2951" y="1841"/>
                  </a:lnTo>
                  <a:lnTo>
                    <a:pt x="2952" y="1830"/>
                  </a:lnTo>
                  <a:lnTo>
                    <a:pt x="2955" y="1821"/>
                  </a:lnTo>
                  <a:lnTo>
                    <a:pt x="2959" y="1812"/>
                  </a:lnTo>
                  <a:lnTo>
                    <a:pt x="2964" y="1805"/>
                  </a:lnTo>
                  <a:lnTo>
                    <a:pt x="2971" y="1799"/>
                  </a:lnTo>
                  <a:lnTo>
                    <a:pt x="2978" y="1796"/>
                  </a:lnTo>
                  <a:lnTo>
                    <a:pt x="2986" y="1792"/>
                  </a:lnTo>
                  <a:lnTo>
                    <a:pt x="2995" y="1792"/>
                  </a:lnTo>
                  <a:lnTo>
                    <a:pt x="2995" y="1792"/>
                  </a:lnTo>
                  <a:lnTo>
                    <a:pt x="3006" y="1794"/>
                  </a:lnTo>
                  <a:lnTo>
                    <a:pt x="3014" y="1796"/>
                  </a:lnTo>
                  <a:lnTo>
                    <a:pt x="3022" y="1801"/>
                  </a:lnTo>
                  <a:lnTo>
                    <a:pt x="3028" y="1808"/>
                  </a:lnTo>
                  <a:lnTo>
                    <a:pt x="3033" y="1815"/>
                  </a:lnTo>
                  <a:lnTo>
                    <a:pt x="3037" y="1823"/>
                  </a:lnTo>
                  <a:lnTo>
                    <a:pt x="3039" y="1832"/>
                  </a:lnTo>
                  <a:lnTo>
                    <a:pt x="3040" y="1841"/>
                  </a:lnTo>
                  <a:lnTo>
                    <a:pt x="2951" y="1841"/>
                  </a:lnTo>
                  <a:close/>
                  <a:moveTo>
                    <a:pt x="2810" y="1902"/>
                  </a:moveTo>
                  <a:lnTo>
                    <a:pt x="2810" y="1902"/>
                  </a:lnTo>
                  <a:lnTo>
                    <a:pt x="2810" y="1910"/>
                  </a:lnTo>
                  <a:lnTo>
                    <a:pt x="2811" y="1916"/>
                  </a:lnTo>
                  <a:lnTo>
                    <a:pt x="2813" y="1922"/>
                  </a:lnTo>
                  <a:lnTo>
                    <a:pt x="2816" y="1927"/>
                  </a:lnTo>
                  <a:lnTo>
                    <a:pt x="2819" y="1930"/>
                  </a:lnTo>
                  <a:lnTo>
                    <a:pt x="2824" y="1932"/>
                  </a:lnTo>
                  <a:lnTo>
                    <a:pt x="2829" y="1934"/>
                  </a:lnTo>
                  <a:lnTo>
                    <a:pt x="2836" y="1934"/>
                  </a:lnTo>
                  <a:lnTo>
                    <a:pt x="2836" y="1934"/>
                  </a:lnTo>
                  <a:lnTo>
                    <a:pt x="2844" y="1934"/>
                  </a:lnTo>
                  <a:lnTo>
                    <a:pt x="2853" y="1931"/>
                  </a:lnTo>
                  <a:lnTo>
                    <a:pt x="2863" y="1928"/>
                  </a:lnTo>
                  <a:lnTo>
                    <a:pt x="2871" y="1923"/>
                  </a:lnTo>
                  <a:lnTo>
                    <a:pt x="2864" y="1978"/>
                  </a:lnTo>
                  <a:lnTo>
                    <a:pt x="2864" y="1978"/>
                  </a:lnTo>
                  <a:lnTo>
                    <a:pt x="2853" y="1983"/>
                  </a:lnTo>
                  <a:lnTo>
                    <a:pt x="2840" y="1987"/>
                  </a:lnTo>
                  <a:lnTo>
                    <a:pt x="2827" y="1989"/>
                  </a:lnTo>
                  <a:lnTo>
                    <a:pt x="2814" y="1990"/>
                  </a:lnTo>
                  <a:lnTo>
                    <a:pt x="2814" y="1990"/>
                  </a:lnTo>
                  <a:lnTo>
                    <a:pt x="2806" y="1989"/>
                  </a:lnTo>
                  <a:lnTo>
                    <a:pt x="2798" y="1988"/>
                  </a:lnTo>
                  <a:lnTo>
                    <a:pt x="2791" y="1985"/>
                  </a:lnTo>
                  <a:lnTo>
                    <a:pt x="2785" y="1983"/>
                  </a:lnTo>
                  <a:lnTo>
                    <a:pt x="2779" y="1980"/>
                  </a:lnTo>
                  <a:lnTo>
                    <a:pt x="2773" y="1976"/>
                  </a:lnTo>
                  <a:lnTo>
                    <a:pt x="2770" y="1971"/>
                  </a:lnTo>
                  <a:lnTo>
                    <a:pt x="2765" y="1965"/>
                  </a:lnTo>
                  <a:lnTo>
                    <a:pt x="2759" y="1955"/>
                  </a:lnTo>
                  <a:lnTo>
                    <a:pt x="2754" y="1942"/>
                  </a:lnTo>
                  <a:lnTo>
                    <a:pt x="2752" y="1930"/>
                  </a:lnTo>
                  <a:lnTo>
                    <a:pt x="2751" y="1917"/>
                  </a:lnTo>
                  <a:lnTo>
                    <a:pt x="2751" y="1802"/>
                  </a:lnTo>
                  <a:lnTo>
                    <a:pt x="2715" y="1802"/>
                  </a:lnTo>
                  <a:lnTo>
                    <a:pt x="2715" y="1748"/>
                  </a:lnTo>
                  <a:lnTo>
                    <a:pt x="2751" y="1748"/>
                  </a:lnTo>
                  <a:lnTo>
                    <a:pt x="2751" y="1686"/>
                  </a:lnTo>
                  <a:lnTo>
                    <a:pt x="2810" y="1657"/>
                  </a:lnTo>
                  <a:lnTo>
                    <a:pt x="2810" y="1748"/>
                  </a:lnTo>
                  <a:lnTo>
                    <a:pt x="2863" y="1748"/>
                  </a:lnTo>
                  <a:lnTo>
                    <a:pt x="2863" y="1802"/>
                  </a:lnTo>
                  <a:lnTo>
                    <a:pt x="2810" y="1802"/>
                  </a:lnTo>
                  <a:lnTo>
                    <a:pt x="2810" y="1902"/>
                  </a:lnTo>
                  <a:close/>
                  <a:moveTo>
                    <a:pt x="2696" y="1978"/>
                  </a:moveTo>
                  <a:lnTo>
                    <a:pt x="2696" y="1978"/>
                  </a:lnTo>
                  <a:lnTo>
                    <a:pt x="2685" y="1983"/>
                  </a:lnTo>
                  <a:lnTo>
                    <a:pt x="2673" y="1987"/>
                  </a:lnTo>
                  <a:lnTo>
                    <a:pt x="2660" y="1989"/>
                  </a:lnTo>
                  <a:lnTo>
                    <a:pt x="2648" y="1990"/>
                  </a:lnTo>
                  <a:lnTo>
                    <a:pt x="2648" y="1990"/>
                  </a:lnTo>
                  <a:lnTo>
                    <a:pt x="2638" y="1989"/>
                  </a:lnTo>
                  <a:lnTo>
                    <a:pt x="2631" y="1988"/>
                  </a:lnTo>
                  <a:lnTo>
                    <a:pt x="2624" y="1985"/>
                  </a:lnTo>
                  <a:lnTo>
                    <a:pt x="2617" y="1983"/>
                  </a:lnTo>
                  <a:lnTo>
                    <a:pt x="2612" y="1980"/>
                  </a:lnTo>
                  <a:lnTo>
                    <a:pt x="2606" y="1976"/>
                  </a:lnTo>
                  <a:lnTo>
                    <a:pt x="2602" y="1971"/>
                  </a:lnTo>
                  <a:lnTo>
                    <a:pt x="2598" y="1965"/>
                  </a:lnTo>
                  <a:lnTo>
                    <a:pt x="2591" y="1955"/>
                  </a:lnTo>
                  <a:lnTo>
                    <a:pt x="2588" y="1942"/>
                  </a:lnTo>
                  <a:lnTo>
                    <a:pt x="2584" y="1930"/>
                  </a:lnTo>
                  <a:lnTo>
                    <a:pt x="2584" y="1917"/>
                  </a:lnTo>
                  <a:lnTo>
                    <a:pt x="2584" y="1802"/>
                  </a:lnTo>
                  <a:lnTo>
                    <a:pt x="2548" y="1802"/>
                  </a:lnTo>
                  <a:lnTo>
                    <a:pt x="2548" y="1748"/>
                  </a:lnTo>
                  <a:lnTo>
                    <a:pt x="2584" y="1748"/>
                  </a:lnTo>
                  <a:lnTo>
                    <a:pt x="2584" y="1686"/>
                  </a:lnTo>
                  <a:lnTo>
                    <a:pt x="2643" y="1657"/>
                  </a:lnTo>
                  <a:lnTo>
                    <a:pt x="2643" y="1748"/>
                  </a:lnTo>
                  <a:lnTo>
                    <a:pt x="2692" y="1748"/>
                  </a:lnTo>
                  <a:lnTo>
                    <a:pt x="2692" y="1802"/>
                  </a:lnTo>
                  <a:lnTo>
                    <a:pt x="2643" y="1802"/>
                  </a:lnTo>
                  <a:lnTo>
                    <a:pt x="2643" y="1902"/>
                  </a:lnTo>
                  <a:lnTo>
                    <a:pt x="2643" y="1902"/>
                  </a:lnTo>
                  <a:lnTo>
                    <a:pt x="2643" y="1910"/>
                  </a:lnTo>
                  <a:lnTo>
                    <a:pt x="2644" y="1916"/>
                  </a:lnTo>
                  <a:lnTo>
                    <a:pt x="2646" y="1922"/>
                  </a:lnTo>
                  <a:lnTo>
                    <a:pt x="2649" y="1927"/>
                  </a:lnTo>
                  <a:lnTo>
                    <a:pt x="2652" y="1930"/>
                  </a:lnTo>
                  <a:lnTo>
                    <a:pt x="2657" y="1932"/>
                  </a:lnTo>
                  <a:lnTo>
                    <a:pt x="2662" y="1934"/>
                  </a:lnTo>
                  <a:lnTo>
                    <a:pt x="2668" y="1934"/>
                  </a:lnTo>
                  <a:lnTo>
                    <a:pt x="2668" y="1934"/>
                  </a:lnTo>
                  <a:lnTo>
                    <a:pt x="2677" y="1934"/>
                  </a:lnTo>
                  <a:lnTo>
                    <a:pt x="2686" y="1931"/>
                  </a:lnTo>
                  <a:lnTo>
                    <a:pt x="2695" y="1928"/>
                  </a:lnTo>
                  <a:lnTo>
                    <a:pt x="2703" y="1923"/>
                  </a:lnTo>
                  <a:lnTo>
                    <a:pt x="2696" y="1978"/>
                  </a:lnTo>
                  <a:close/>
                  <a:moveTo>
                    <a:pt x="3273" y="1814"/>
                  </a:moveTo>
                  <a:lnTo>
                    <a:pt x="3273" y="1814"/>
                  </a:lnTo>
                  <a:lnTo>
                    <a:pt x="3264" y="1808"/>
                  </a:lnTo>
                  <a:lnTo>
                    <a:pt x="3255" y="1804"/>
                  </a:lnTo>
                  <a:lnTo>
                    <a:pt x="3245" y="1802"/>
                  </a:lnTo>
                  <a:lnTo>
                    <a:pt x="3234" y="1801"/>
                  </a:lnTo>
                  <a:lnTo>
                    <a:pt x="3234" y="1801"/>
                  </a:lnTo>
                  <a:lnTo>
                    <a:pt x="3225" y="1802"/>
                  </a:lnTo>
                  <a:lnTo>
                    <a:pt x="3215" y="1804"/>
                  </a:lnTo>
                  <a:lnTo>
                    <a:pt x="3208" y="1809"/>
                  </a:lnTo>
                  <a:lnTo>
                    <a:pt x="3202" y="1815"/>
                  </a:lnTo>
                  <a:lnTo>
                    <a:pt x="3198" y="1822"/>
                  </a:lnTo>
                  <a:lnTo>
                    <a:pt x="3195" y="1831"/>
                  </a:lnTo>
                  <a:lnTo>
                    <a:pt x="3193" y="1843"/>
                  </a:lnTo>
                  <a:lnTo>
                    <a:pt x="3192" y="1856"/>
                  </a:lnTo>
                  <a:lnTo>
                    <a:pt x="3192" y="1984"/>
                  </a:lnTo>
                  <a:lnTo>
                    <a:pt x="3134" y="1984"/>
                  </a:lnTo>
                  <a:lnTo>
                    <a:pt x="3134" y="1748"/>
                  </a:lnTo>
                  <a:lnTo>
                    <a:pt x="3192" y="1748"/>
                  </a:lnTo>
                  <a:lnTo>
                    <a:pt x="3192" y="1768"/>
                  </a:lnTo>
                  <a:lnTo>
                    <a:pt x="3192" y="1768"/>
                  </a:lnTo>
                  <a:lnTo>
                    <a:pt x="3198" y="1762"/>
                  </a:lnTo>
                  <a:lnTo>
                    <a:pt x="3203" y="1756"/>
                  </a:lnTo>
                  <a:lnTo>
                    <a:pt x="3209" y="1752"/>
                  </a:lnTo>
                  <a:lnTo>
                    <a:pt x="3216" y="1749"/>
                  </a:lnTo>
                  <a:lnTo>
                    <a:pt x="3222" y="1745"/>
                  </a:lnTo>
                  <a:lnTo>
                    <a:pt x="3229" y="1744"/>
                  </a:lnTo>
                  <a:lnTo>
                    <a:pt x="3236" y="1743"/>
                  </a:lnTo>
                  <a:lnTo>
                    <a:pt x="3245" y="1742"/>
                  </a:lnTo>
                  <a:lnTo>
                    <a:pt x="3245" y="1742"/>
                  </a:lnTo>
                  <a:lnTo>
                    <a:pt x="3256" y="1743"/>
                  </a:lnTo>
                  <a:lnTo>
                    <a:pt x="3268" y="1746"/>
                  </a:lnTo>
                  <a:lnTo>
                    <a:pt x="3279" y="1750"/>
                  </a:lnTo>
                  <a:lnTo>
                    <a:pt x="3288" y="1756"/>
                  </a:lnTo>
                  <a:lnTo>
                    <a:pt x="3273" y="1814"/>
                  </a:lnTo>
                  <a:close/>
                  <a:moveTo>
                    <a:pt x="631" y="1691"/>
                  </a:moveTo>
                  <a:lnTo>
                    <a:pt x="631" y="1714"/>
                  </a:lnTo>
                  <a:lnTo>
                    <a:pt x="572" y="1714"/>
                  </a:lnTo>
                  <a:lnTo>
                    <a:pt x="572" y="1655"/>
                  </a:lnTo>
                  <a:lnTo>
                    <a:pt x="631" y="1655"/>
                  </a:lnTo>
                  <a:lnTo>
                    <a:pt x="631" y="1691"/>
                  </a:lnTo>
                  <a:close/>
                  <a:moveTo>
                    <a:pt x="1038" y="1748"/>
                  </a:moveTo>
                  <a:lnTo>
                    <a:pt x="1096" y="1748"/>
                  </a:lnTo>
                  <a:lnTo>
                    <a:pt x="1096" y="1869"/>
                  </a:lnTo>
                  <a:lnTo>
                    <a:pt x="1096" y="1984"/>
                  </a:lnTo>
                  <a:lnTo>
                    <a:pt x="1038" y="1984"/>
                  </a:lnTo>
                  <a:lnTo>
                    <a:pt x="1038" y="1748"/>
                  </a:lnTo>
                  <a:close/>
                  <a:moveTo>
                    <a:pt x="1096" y="1684"/>
                  </a:moveTo>
                  <a:lnTo>
                    <a:pt x="1096" y="1714"/>
                  </a:lnTo>
                  <a:lnTo>
                    <a:pt x="1038" y="1714"/>
                  </a:lnTo>
                  <a:lnTo>
                    <a:pt x="1038" y="1655"/>
                  </a:lnTo>
                  <a:lnTo>
                    <a:pt x="1096" y="1655"/>
                  </a:lnTo>
                  <a:lnTo>
                    <a:pt x="1096" y="1684"/>
                  </a:lnTo>
                  <a:close/>
                  <a:moveTo>
                    <a:pt x="2704" y="2178"/>
                  </a:moveTo>
                  <a:lnTo>
                    <a:pt x="2704" y="2178"/>
                  </a:lnTo>
                  <a:lnTo>
                    <a:pt x="2698" y="2174"/>
                  </a:lnTo>
                  <a:lnTo>
                    <a:pt x="2692" y="2169"/>
                  </a:lnTo>
                  <a:lnTo>
                    <a:pt x="2686" y="2165"/>
                  </a:lnTo>
                  <a:lnTo>
                    <a:pt x="2679" y="2162"/>
                  </a:lnTo>
                  <a:lnTo>
                    <a:pt x="2673" y="2160"/>
                  </a:lnTo>
                  <a:lnTo>
                    <a:pt x="2666" y="2158"/>
                  </a:lnTo>
                  <a:lnTo>
                    <a:pt x="2651" y="2156"/>
                  </a:lnTo>
                  <a:lnTo>
                    <a:pt x="2651" y="2156"/>
                  </a:lnTo>
                  <a:lnTo>
                    <a:pt x="2641" y="2157"/>
                  </a:lnTo>
                  <a:lnTo>
                    <a:pt x="2631" y="2158"/>
                  </a:lnTo>
                  <a:lnTo>
                    <a:pt x="2622" y="2162"/>
                  </a:lnTo>
                  <a:lnTo>
                    <a:pt x="2612" y="2165"/>
                  </a:lnTo>
                  <a:lnTo>
                    <a:pt x="2604" y="2170"/>
                  </a:lnTo>
                  <a:lnTo>
                    <a:pt x="2597" y="2175"/>
                  </a:lnTo>
                  <a:lnTo>
                    <a:pt x="2590" y="2182"/>
                  </a:lnTo>
                  <a:lnTo>
                    <a:pt x="2583" y="2189"/>
                  </a:lnTo>
                  <a:lnTo>
                    <a:pt x="2578" y="2197"/>
                  </a:lnTo>
                  <a:lnTo>
                    <a:pt x="2572" y="2207"/>
                  </a:lnTo>
                  <a:lnTo>
                    <a:pt x="2569" y="2216"/>
                  </a:lnTo>
                  <a:lnTo>
                    <a:pt x="2565" y="2228"/>
                  </a:lnTo>
                  <a:lnTo>
                    <a:pt x="2562" y="2238"/>
                  </a:lnTo>
                  <a:lnTo>
                    <a:pt x="2561" y="2251"/>
                  </a:lnTo>
                  <a:lnTo>
                    <a:pt x="2559" y="2264"/>
                  </a:lnTo>
                  <a:lnTo>
                    <a:pt x="2558" y="2278"/>
                  </a:lnTo>
                  <a:lnTo>
                    <a:pt x="2558" y="2278"/>
                  </a:lnTo>
                  <a:lnTo>
                    <a:pt x="2559" y="2293"/>
                  </a:lnTo>
                  <a:lnTo>
                    <a:pt x="2561" y="2306"/>
                  </a:lnTo>
                  <a:lnTo>
                    <a:pt x="2562" y="2318"/>
                  </a:lnTo>
                  <a:lnTo>
                    <a:pt x="2565" y="2331"/>
                  </a:lnTo>
                  <a:lnTo>
                    <a:pt x="2568" y="2342"/>
                  </a:lnTo>
                  <a:lnTo>
                    <a:pt x="2572" y="2353"/>
                  </a:lnTo>
                  <a:lnTo>
                    <a:pt x="2577" y="2362"/>
                  </a:lnTo>
                  <a:lnTo>
                    <a:pt x="2583" y="2370"/>
                  </a:lnTo>
                  <a:lnTo>
                    <a:pt x="2589" y="2378"/>
                  </a:lnTo>
                  <a:lnTo>
                    <a:pt x="2596" y="2384"/>
                  </a:lnTo>
                  <a:lnTo>
                    <a:pt x="2603" y="2390"/>
                  </a:lnTo>
                  <a:lnTo>
                    <a:pt x="2611" y="2395"/>
                  </a:lnTo>
                  <a:lnTo>
                    <a:pt x="2621" y="2400"/>
                  </a:lnTo>
                  <a:lnTo>
                    <a:pt x="2630" y="2402"/>
                  </a:lnTo>
                  <a:lnTo>
                    <a:pt x="2639" y="2403"/>
                  </a:lnTo>
                  <a:lnTo>
                    <a:pt x="2650" y="2404"/>
                  </a:lnTo>
                  <a:lnTo>
                    <a:pt x="2650" y="2404"/>
                  </a:lnTo>
                  <a:lnTo>
                    <a:pt x="2657" y="2403"/>
                  </a:lnTo>
                  <a:lnTo>
                    <a:pt x="2665" y="2402"/>
                  </a:lnTo>
                  <a:lnTo>
                    <a:pt x="2672" y="2401"/>
                  </a:lnTo>
                  <a:lnTo>
                    <a:pt x="2678" y="2398"/>
                  </a:lnTo>
                  <a:lnTo>
                    <a:pt x="2685" y="2395"/>
                  </a:lnTo>
                  <a:lnTo>
                    <a:pt x="2692" y="2391"/>
                  </a:lnTo>
                  <a:lnTo>
                    <a:pt x="2698" y="2387"/>
                  </a:lnTo>
                  <a:lnTo>
                    <a:pt x="2704" y="2381"/>
                  </a:lnTo>
                  <a:lnTo>
                    <a:pt x="2704" y="2398"/>
                  </a:lnTo>
                  <a:lnTo>
                    <a:pt x="2763" y="2398"/>
                  </a:lnTo>
                  <a:lnTo>
                    <a:pt x="2763" y="2063"/>
                  </a:lnTo>
                  <a:lnTo>
                    <a:pt x="2704" y="2092"/>
                  </a:lnTo>
                  <a:lnTo>
                    <a:pt x="2704" y="2178"/>
                  </a:lnTo>
                  <a:close/>
                  <a:moveTo>
                    <a:pt x="2663" y="2350"/>
                  </a:moveTo>
                  <a:lnTo>
                    <a:pt x="2663" y="2350"/>
                  </a:lnTo>
                  <a:lnTo>
                    <a:pt x="2655" y="2349"/>
                  </a:lnTo>
                  <a:lnTo>
                    <a:pt x="2648" y="2347"/>
                  </a:lnTo>
                  <a:lnTo>
                    <a:pt x="2639" y="2343"/>
                  </a:lnTo>
                  <a:lnTo>
                    <a:pt x="2632" y="2336"/>
                  </a:lnTo>
                  <a:lnTo>
                    <a:pt x="2626" y="2327"/>
                  </a:lnTo>
                  <a:lnTo>
                    <a:pt x="2622" y="2314"/>
                  </a:lnTo>
                  <a:lnTo>
                    <a:pt x="2619" y="2297"/>
                  </a:lnTo>
                  <a:lnTo>
                    <a:pt x="2618" y="2276"/>
                  </a:lnTo>
                  <a:lnTo>
                    <a:pt x="2618" y="2276"/>
                  </a:lnTo>
                  <a:lnTo>
                    <a:pt x="2619" y="2258"/>
                  </a:lnTo>
                  <a:lnTo>
                    <a:pt x="2622" y="2243"/>
                  </a:lnTo>
                  <a:lnTo>
                    <a:pt x="2626" y="2231"/>
                  </a:lnTo>
                  <a:lnTo>
                    <a:pt x="2632" y="2223"/>
                  </a:lnTo>
                  <a:lnTo>
                    <a:pt x="2639" y="2217"/>
                  </a:lnTo>
                  <a:lnTo>
                    <a:pt x="2646" y="2213"/>
                  </a:lnTo>
                  <a:lnTo>
                    <a:pt x="2655" y="2211"/>
                  </a:lnTo>
                  <a:lnTo>
                    <a:pt x="2662" y="2210"/>
                  </a:lnTo>
                  <a:lnTo>
                    <a:pt x="2662" y="2210"/>
                  </a:lnTo>
                  <a:lnTo>
                    <a:pt x="2670" y="2211"/>
                  </a:lnTo>
                  <a:lnTo>
                    <a:pt x="2677" y="2213"/>
                  </a:lnTo>
                  <a:lnTo>
                    <a:pt x="2683" y="2215"/>
                  </a:lnTo>
                  <a:lnTo>
                    <a:pt x="2689" y="2218"/>
                  </a:lnTo>
                  <a:lnTo>
                    <a:pt x="2693" y="2222"/>
                  </a:lnTo>
                  <a:lnTo>
                    <a:pt x="2698" y="2225"/>
                  </a:lnTo>
                  <a:lnTo>
                    <a:pt x="2704" y="2234"/>
                  </a:lnTo>
                  <a:lnTo>
                    <a:pt x="2704" y="2327"/>
                  </a:lnTo>
                  <a:lnTo>
                    <a:pt x="2704" y="2327"/>
                  </a:lnTo>
                  <a:lnTo>
                    <a:pt x="2697" y="2335"/>
                  </a:lnTo>
                  <a:lnTo>
                    <a:pt x="2689" y="2342"/>
                  </a:lnTo>
                  <a:lnTo>
                    <a:pt x="2683" y="2346"/>
                  </a:lnTo>
                  <a:lnTo>
                    <a:pt x="2677" y="2348"/>
                  </a:lnTo>
                  <a:lnTo>
                    <a:pt x="2670" y="2349"/>
                  </a:lnTo>
                  <a:lnTo>
                    <a:pt x="2663" y="2350"/>
                  </a:lnTo>
                  <a:lnTo>
                    <a:pt x="2663" y="2350"/>
                  </a:lnTo>
                  <a:close/>
                  <a:moveTo>
                    <a:pt x="716" y="2228"/>
                  </a:moveTo>
                  <a:lnTo>
                    <a:pt x="716" y="2228"/>
                  </a:lnTo>
                  <a:lnTo>
                    <a:pt x="707" y="2223"/>
                  </a:lnTo>
                  <a:lnTo>
                    <a:pt x="698" y="2218"/>
                  </a:lnTo>
                  <a:lnTo>
                    <a:pt x="687" y="2216"/>
                  </a:lnTo>
                  <a:lnTo>
                    <a:pt x="677" y="2215"/>
                  </a:lnTo>
                  <a:lnTo>
                    <a:pt x="677" y="2215"/>
                  </a:lnTo>
                  <a:lnTo>
                    <a:pt x="667" y="2216"/>
                  </a:lnTo>
                  <a:lnTo>
                    <a:pt x="658" y="2218"/>
                  </a:lnTo>
                  <a:lnTo>
                    <a:pt x="651" y="2223"/>
                  </a:lnTo>
                  <a:lnTo>
                    <a:pt x="645" y="2229"/>
                  </a:lnTo>
                  <a:lnTo>
                    <a:pt x="640" y="2236"/>
                  </a:lnTo>
                  <a:lnTo>
                    <a:pt x="638" y="2245"/>
                  </a:lnTo>
                  <a:lnTo>
                    <a:pt x="636" y="2257"/>
                  </a:lnTo>
                  <a:lnTo>
                    <a:pt x="635" y="2270"/>
                  </a:lnTo>
                  <a:lnTo>
                    <a:pt x="635" y="2398"/>
                  </a:lnTo>
                  <a:lnTo>
                    <a:pt x="577" y="2398"/>
                  </a:lnTo>
                  <a:lnTo>
                    <a:pt x="577" y="2162"/>
                  </a:lnTo>
                  <a:lnTo>
                    <a:pt x="635" y="2162"/>
                  </a:lnTo>
                  <a:lnTo>
                    <a:pt x="635" y="2182"/>
                  </a:lnTo>
                  <a:lnTo>
                    <a:pt x="635" y="2182"/>
                  </a:lnTo>
                  <a:lnTo>
                    <a:pt x="640" y="2176"/>
                  </a:lnTo>
                  <a:lnTo>
                    <a:pt x="646" y="2170"/>
                  </a:lnTo>
                  <a:lnTo>
                    <a:pt x="652" y="2167"/>
                  </a:lnTo>
                  <a:lnTo>
                    <a:pt x="659" y="2163"/>
                  </a:lnTo>
                  <a:lnTo>
                    <a:pt x="665" y="2160"/>
                  </a:lnTo>
                  <a:lnTo>
                    <a:pt x="672" y="2158"/>
                  </a:lnTo>
                  <a:lnTo>
                    <a:pt x="680" y="2157"/>
                  </a:lnTo>
                  <a:lnTo>
                    <a:pt x="687" y="2156"/>
                  </a:lnTo>
                  <a:lnTo>
                    <a:pt x="687" y="2156"/>
                  </a:lnTo>
                  <a:lnTo>
                    <a:pt x="699" y="2157"/>
                  </a:lnTo>
                  <a:lnTo>
                    <a:pt x="711" y="2161"/>
                  </a:lnTo>
                  <a:lnTo>
                    <a:pt x="723" y="2165"/>
                  </a:lnTo>
                  <a:lnTo>
                    <a:pt x="732" y="2171"/>
                  </a:lnTo>
                  <a:lnTo>
                    <a:pt x="716" y="2228"/>
                  </a:lnTo>
                  <a:close/>
                  <a:moveTo>
                    <a:pt x="256" y="2162"/>
                  </a:moveTo>
                  <a:lnTo>
                    <a:pt x="314" y="2162"/>
                  </a:lnTo>
                  <a:lnTo>
                    <a:pt x="247" y="2398"/>
                  </a:lnTo>
                  <a:lnTo>
                    <a:pt x="196" y="2398"/>
                  </a:lnTo>
                  <a:lnTo>
                    <a:pt x="170" y="2301"/>
                  </a:lnTo>
                  <a:lnTo>
                    <a:pt x="170" y="2301"/>
                  </a:lnTo>
                  <a:lnTo>
                    <a:pt x="157" y="2249"/>
                  </a:lnTo>
                  <a:lnTo>
                    <a:pt x="157" y="2249"/>
                  </a:lnTo>
                  <a:lnTo>
                    <a:pt x="152" y="2274"/>
                  </a:lnTo>
                  <a:lnTo>
                    <a:pt x="145" y="2302"/>
                  </a:lnTo>
                  <a:lnTo>
                    <a:pt x="118" y="2398"/>
                  </a:lnTo>
                  <a:lnTo>
                    <a:pt x="67" y="2398"/>
                  </a:lnTo>
                  <a:lnTo>
                    <a:pt x="67" y="2397"/>
                  </a:lnTo>
                  <a:lnTo>
                    <a:pt x="0" y="2162"/>
                  </a:lnTo>
                  <a:lnTo>
                    <a:pt x="61" y="2162"/>
                  </a:lnTo>
                  <a:lnTo>
                    <a:pt x="82" y="2250"/>
                  </a:lnTo>
                  <a:lnTo>
                    <a:pt x="82" y="2250"/>
                  </a:lnTo>
                  <a:lnTo>
                    <a:pt x="88" y="2278"/>
                  </a:lnTo>
                  <a:lnTo>
                    <a:pt x="94" y="2308"/>
                  </a:lnTo>
                  <a:lnTo>
                    <a:pt x="94" y="2308"/>
                  </a:lnTo>
                  <a:lnTo>
                    <a:pt x="101" y="2278"/>
                  </a:lnTo>
                  <a:lnTo>
                    <a:pt x="108" y="2249"/>
                  </a:lnTo>
                  <a:lnTo>
                    <a:pt x="133" y="2162"/>
                  </a:lnTo>
                  <a:lnTo>
                    <a:pt x="183" y="2162"/>
                  </a:lnTo>
                  <a:lnTo>
                    <a:pt x="208" y="2249"/>
                  </a:lnTo>
                  <a:lnTo>
                    <a:pt x="208" y="2249"/>
                  </a:lnTo>
                  <a:lnTo>
                    <a:pt x="215" y="2277"/>
                  </a:lnTo>
                  <a:lnTo>
                    <a:pt x="222" y="2309"/>
                  </a:lnTo>
                  <a:lnTo>
                    <a:pt x="222" y="2309"/>
                  </a:lnTo>
                  <a:lnTo>
                    <a:pt x="227" y="2282"/>
                  </a:lnTo>
                  <a:lnTo>
                    <a:pt x="234" y="2249"/>
                  </a:lnTo>
                  <a:lnTo>
                    <a:pt x="256" y="2162"/>
                  </a:lnTo>
                  <a:close/>
                  <a:moveTo>
                    <a:pt x="432" y="2156"/>
                  </a:moveTo>
                  <a:lnTo>
                    <a:pt x="432" y="2156"/>
                  </a:lnTo>
                  <a:lnTo>
                    <a:pt x="422" y="2157"/>
                  </a:lnTo>
                  <a:lnTo>
                    <a:pt x="410" y="2158"/>
                  </a:lnTo>
                  <a:lnTo>
                    <a:pt x="400" y="2162"/>
                  </a:lnTo>
                  <a:lnTo>
                    <a:pt x="390" y="2165"/>
                  </a:lnTo>
                  <a:lnTo>
                    <a:pt x="381" y="2170"/>
                  </a:lnTo>
                  <a:lnTo>
                    <a:pt x="371" y="2176"/>
                  </a:lnTo>
                  <a:lnTo>
                    <a:pt x="363" y="2183"/>
                  </a:lnTo>
                  <a:lnTo>
                    <a:pt x="356" y="2191"/>
                  </a:lnTo>
                  <a:lnTo>
                    <a:pt x="349" y="2200"/>
                  </a:lnTo>
                  <a:lnTo>
                    <a:pt x="343" y="2209"/>
                  </a:lnTo>
                  <a:lnTo>
                    <a:pt x="337" y="2220"/>
                  </a:lnTo>
                  <a:lnTo>
                    <a:pt x="334" y="2230"/>
                  </a:lnTo>
                  <a:lnTo>
                    <a:pt x="330" y="2242"/>
                  </a:lnTo>
                  <a:lnTo>
                    <a:pt x="328" y="2254"/>
                  </a:lnTo>
                  <a:lnTo>
                    <a:pt x="326" y="2267"/>
                  </a:lnTo>
                  <a:lnTo>
                    <a:pt x="326" y="2281"/>
                  </a:lnTo>
                  <a:lnTo>
                    <a:pt x="326" y="2281"/>
                  </a:lnTo>
                  <a:lnTo>
                    <a:pt x="326" y="2294"/>
                  </a:lnTo>
                  <a:lnTo>
                    <a:pt x="328" y="2307"/>
                  </a:lnTo>
                  <a:lnTo>
                    <a:pt x="330" y="2318"/>
                  </a:lnTo>
                  <a:lnTo>
                    <a:pt x="334" y="2330"/>
                  </a:lnTo>
                  <a:lnTo>
                    <a:pt x="337" y="2341"/>
                  </a:lnTo>
                  <a:lnTo>
                    <a:pt x="343" y="2351"/>
                  </a:lnTo>
                  <a:lnTo>
                    <a:pt x="349" y="2361"/>
                  </a:lnTo>
                  <a:lnTo>
                    <a:pt x="356" y="2369"/>
                  </a:lnTo>
                  <a:lnTo>
                    <a:pt x="363" y="2377"/>
                  </a:lnTo>
                  <a:lnTo>
                    <a:pt x="371" y="2384"/>
                  </a:lnTo>
                  <a:lnTo>
                    <a:pt x="381" y="2390"/>
                  </a:lnTo>
                  <a:lnTo>
                    <a:pt x="390" y="2395"/>
                  </a:lnTo>
                  <a:lnTo>
                    <a:pt x="400" y="2398"/>
                  </a:lnTo>
                  <a:lnTo>
                    <a:pt x="410" y="2402"/>
                  </a:lnTo>
                  <a:lnTo>
                    <a:pt x="422" y="2403"/>
                  </a:lnTo>
                  <a:lnTo>
                    <a:pt x="432" y="2404"/>
                  </a:lnTo>
                  <a:lnTo>
                    <a:pt x="432" y="2404"/>
                  </a:lnTo>
                  <a:lnTo>
                    <a:pt x="444" y="2403"/>
                  </a:lnTo>
                  <a:lnTo>
                    <a:pt x="456" y="2402"/>
                  </a:lnTo>
                  <a:lnTo>
                    <a:pt x="467" y="2398"/>
                  </a:lnTo>
                  <a:lnTo>
                    <a:pt x="476" y="2395"/>
                  </a:lnTo>
                  <a:lnTo>
                    <a:pt x="485" y="2390"/>
                  </a:lnTo>
                  <a:lnTo>
                    <a:pt x="495" y="2384"/>
                  </a:lnTo>
                  <a:lnTo>
                    <a:pt x="503" y="2377"/>
                  </a:lnTo>
                  <a:lnTo>
                    <a:pt x="510" y="2369"/>
                  </a:lnTo>
                  <a:lnTo>
                    <a:pt x="517" y="2361"/>
                  </a:lnTo>
                  <a:lnTo>
                    <a:pt x="523" y="2351"/>
                  </a:lnTo>
                  <a:lnTo>
                    <a:pt x="528" y="2341"/>
                  </a:lnTo>
                  <a:lnTo>
                    <a:pt x="532" y="2330"/>
                  </a:lnTo>
                  <a:lnTo>
                    <a:pt x="536" y="2318"/>
                  </a:lnTo>
                  <a:lnTo>
                    <a:pt x="538" y="2307"/>
                  </a:lnTo>
                  <a:lnTo>
                    <a:pt x="541" y="2294"/>
                  </a:lnTo>
                  <a:lnTo>
                    <a:pt x="541" y="2281"/>
                  </a:lnTo>
                  <a:lnTo>
                    <a:pt x="541" y="2281"/>
                  </a:lnTo>
                  <a:lnTo>
                    <a:pt x="541" y="2267"/>
                  </a:lnTo>
                  <a:lnTo>
                    <a:pt x="538" y="2254"/>
                  </a:lnTo>
                  <a:lnTo>
                    <a:pt x="536" y="2242"/>
                  </a:lnTo>
                  <a:lnTo>
                    <a:pt x="532" y="2230"/>
                  </a:lnTo>
                  <a:lnTo>
                    <a:pt x="528" y="2220"/>
                  </a:lnTo>
                  <a:lnTo>
                    <a:pt x="523" y="2209"/>
                  </a:lnTo>
                  <a:lnTo>
                    <a:pt x="517" y="2200"/>
                  </a:lnTo>
                  <a:lnTo>
                    <a:pt x="510" y="2191"/>
                  </a:lnTo>
                  <a:lnTo>
                    <a:pt x="503" y="2183"/>
                  </a:lnTo>
                  <a:lnTo>
                    <a:pt x="495" y="2176"/>
                  </a:lnTo>
                  <a:lnTo>
                    <a:pt x="485" y="2170"/>
                  </a:lnTo>
                  <a:lnTo>
                    <a:pt x="476" y="2165"/>
                  </a:lnTo>
                  <a:lnTo>
                    <a:pt x="467" y="2162"/>
                  </a:lnTo>
                  <a:lnTo>
                    <a:pt x="456" y="2158"/>
                  </a:lnTo>
                  <a:lnTo>
                    <a:pt x="444" y="2157"/>
                  </a:lnTo>
                  <a:lnTo>
                    <a:pt x="432" y="2156"/>
                  </a:lnTo>
                  <a:lnTo>
                    <a:pt x="432" y="2156"/>
                  </a:lnTo>
                  <a:close/>
                  <a:moveTo>
                    <a:pt x="432" y="2349"/>
                  </a:moveTo>
                  <a:lnTo>
                    <a:pt x="432" y="2349"/>
                  </a:lnTo>
                  <a:lnTo>
                    <a:pt x="422" y="2348"/>
                  </a:lnTo>
                  <a:lnTo>
                    <a:pt x="412" y="2344"/>
                  </a:lnTo>
                  <a:lnTo>
                    <a:pt x="405" y="2338"/>
                  </a:lnTo>
                  <a:lnTo>
                    <a:pt x="398" y="2330"/>
                  </a:lnTo>
                  <a:lnTo>
                    <a:pt x="392" y="2321"/>
                  </a:lnTo>
                  <a:lnTo>
                    <a:pt x="388" y="2309"/>
                  </a:lnTo>
                  <a:lnTo>
                    <a:pt x="385" y="2295"/>
                  </a:lnTo>
                  <a:lnTo>
                    <a:pt x="385" y="2281"/>
                  </a:lnTo>
                  <a:lnTo>
                    <a:pt x="385" y="2281"/>
                  </a:lnTo>
                  <a:lnTo>
                    <a:pt x="385" y="2265"/>
                  </a:lnTo>
                  <a:lnTo>
                    <a:pt x="388" y="2251"/>
                  </a:lnTo>
                  <a:lnTo>
                    <a:pt x="392" y="2241"/>
                  </a:lnTo>
                  <a:lnTo>
                    <a:pt x="398" y="2230"/>
                  </a:lnTo>
                  <a:lnTo>
                    <a:pt x="405" y="2222"/>
                  </a:lnTo>
                  <a:lnTo>
                    <a:pt x="412" y="2216"/>
                  </a:lnTo>
                  <a:lnTo>
                    <a:pt x="422" y="2213"/>
                  </a:lnTo>
                  <a:lnTo>
                    <a:pt x="432" y="2211"/>
                  </a:lnTo>
                  <a:lnTo>
                    <a:pt x="432" y="2211"/>
                  </a:lnTo>
                  <a:lnTo>
                    <a:pt x="443" y="2213"/>
                  </a:lnTo>
                  <a:lnTo>
                    <a:pt x="452" y="2216"/>
                  </a:lnTo>
                  <a:lnTo>
                    <a:pt x="461" y="2222"/>
                  </a:lnTo>
                  <a:lnTo>
                    <a:pt x="468" y="2230"/>
                  </a:lnTo>
                  <a:lnTo>
                    <a:pt x="474" y="2241"/>
                  </a:lnTo>
                  <a:lnTo>
                    <a:pt x="477" y="2251"/>
                  </a:lnTo>
                  <a:lnTo>
                    <a:pt x="479" y="2265"/>
                  </a:lnTo>
                  <a:lnTo>
                    <a:pt x="481" y="2281"/>
                  </a:lnTo>
                  <a:lnTo>
                    <a:pt x="481" y="2281"/>
                  </a:lnTo>
                  <a:lnTo>
                    <a:pt x="479" y="2295"/>
                  </a:lnTo>
                  <a:lnTo>
                    <a:pt x="477" y="2309"/>
                  </a:lnTo>
                  <a:lnTo>
                    <a:pt x="474" y="2321"/>
                  </a:lnTo>
                  <a:lnTo>
                    <a:pt x="468" y="2330"/>
                  </a:lnTo>
                  <a:lnTo>
                    <a:pt x="461" y="2338"/>
                  </a:lnTo>
                  <a:lnTo>
                    <a:pt x="452" y="2344"/>
                  </a:lnTo>
                  <a:lnTo>
                    <a:pt x="443" y="2348"/>
                  </a:lnTo>
                  <a:lnTo>
                    <a:pt x="432" y="2349"/>
                  </a:lnTo>
                  <a:lnTo>
                    <a:pt x="432" y="2349"/>
                  </a:lnTo>
                  <a:close/>
                  <a:moveTo>
                    <a:pt x="2416" y="2228"/>
                  </a:moveTo>
                  <a:lnTo>
                    <a:pt x="2416" y="2228"/>
                  </a:lnTo>
                  <a:lnTo>
                    <a:pt x="2407" y="2223"/>
                  </a:lnTo>
                  <a:lnTo>
                    <a:pt x="2397" y="2218"/>
                  </a:lnTo>
                  <a:lnTo>
                    <a:pt x="2387" y="2216"/>
                  </a:lnTo>
                  <a:lnTo>
                    <a:pt x="2377" y="2215"/>
                  </a:lnTo>
                  <a:lnTo>
                    <a:pt x="2377" y="2215"/>
                  </a:lnTo>
                  <a:lnTo>
                    <a:pt x="2367" y="2216"/>
                  </a:lnTo>
                  <a:lnTo>
                    <a:pt x="2358" y="2218"/>
                  </a:lnTo>
                  <a:lnTo>
                    <a:pt x="2351" y="2223"/>
                  </a:lnTo>
                  <a:lnTo>
                    <a:pt x="2346" y="2229"/>
                  </a:lnTo>
                  <a:lnTo>
                    <a:pt x="2341" y="2236"/>
                  </a:lnTo>
                  <a:lnTo>
                    <a:pt x="2337" y="2245"/>
                  </a:lnTo>
                  <a:lnTo>
                    <a:pt x="2335" y="2257"/>
                  </a:lnTo>
                  <a:lnTo>
                    <a:pt x="2335" y="2270"/>
                  </a:lnTo>
                  <a:lnTo>
                    <a:pt x="2335" y="2398"/>
                  </a:lnTo>
                  <a:lnTo>
                    <a:pt x="2276" y="2398"/>
                  </a:lnTo>
                  <a:lnTo>
                    <a:pt x="2276" y="2162"/>
                  </a:lnTo>
                  <a:lnTo>
                    <a:pt x="2335" y="2162"/>
                  </a:lnTo>
                  <a:lnTo>
                    <a:pt x="2335" y="2182"/>
                  </a:lnTo>
                  <a:lnTo>
                    <a:pt x="2335" y="2182"/>
                  </a:lnTo>
                  <a:lnTo>
                    <a:pt x="2340" y="2176"/>
                  </a:lnTo>
                  <a:lnTo>
                    <a:pt x="2346" y="2170"/>
                  </a:lnTo>
                  <a:lnTo>
                    <a:pt x="2351" y="2167"/>
                  </a:lnTo>
                  <a:lnTo>
                    <a:pt x="2358" y="2163"/>
                  </a:lnTo>
                  <a:lnTo>
                    <a:pt x="2366" y="2160"/>
                  </a:lnTo>
                  <a:lnTo>
                    <a:pt x="2373" y="2158"/>
                  </a:lnTo>
                  <a:lnTo>
                    <a:pt x="2380" y="2157"/>
                  </a:lnTo>
                  <a:lnTo>
                    <a:pt x="2387" y="2156"/>
                  </a:lnTo>
                  <a:lnTo>
                    <a:pt x="2387" y="2156"/>
                  </a:lnTo>
                  <a:lnTo>
                    <a:pt x="2398" y="2157"/>
                  </a:lnTo>
                  <a:lnTo>
                    <a:pt x="2410" y="2161"/>
                  </a:lnTo>
                  <a:lnTo>
                    <a:pt x="2422" y="2165"/>
                  </a:lnTo>
                  <a:lnTo>
                    <a:pt x="2431" y="2171"/>
                  </a:lnTo>
                  <a:lnTo>
                    <a:pt x="2416" y="2228"/>
                  </a:lnTo>
                  <a:close/>
                  <a:moveTo>
                    <a:pt x="1955" y="2162"/>
                  </a:moveTo>
                  <a:lnTo>
                    <a:pt x="2013" y="2162"/>
                  </a:lnTo>
                  <a:lnTo>
                    <a:pt x="1946" y="2398"/>
                  </a:lnTo>
                  <a:lnTo>
                    <a:pt x="1895" y="2398"/>
                  </a:lnTo>
                  <a:lnTo>
                    <a:pt x="1870" y="2301"/>
                  </a:lnTo>
                  <a:lnTo>
                    <a:pt x="1870" y="2301"/>
                  </a:lnTo>
                  <a:lnTo>
                    <a:pt x="1857" y="2249"/>
                  </a:lnTo>
                  <a:lnTo>
                    <a:pt x="1857" y="2249"/>
                  </a:lnTo>
                  <a:lnTo>
                    <a:pt x="1851" y="2274"/>
                  </a:lnTo>
                  <a:lnTo>
                    <a:pt x="1844" y="2302"/>
                  </a:lnTo>
                  <a:lnTo>
                    <a:pt x="1818" y="2398"/>
                  </a:lnTo>
                  <a:lnTo>
                    <a:pt x="1767" y="2398"/>
                  </a:lnTo>
                  <a:lnTo>
                    <a:pt x="1766" y="2397"/>
                  </a:lnTo>
                  <a:lnTo>
                    <a:pt x="1700" y="2162"/>
                  </a:lnTo>
                  <a:lnTo>
                    <a:pt x="1760" y="2162"/>
                  </a:lnTo>
                  <a:lnTo>
                    <a:pt x="1783" y="2250"/>
                  </a:lnTo>
                  <a:lnTo>
                    <a:pt x="1783" y="2250"/>
                  </a:lnTo>
                  <a:lnTo>
                    <a:pt x="1789" y="2278"/>
                  </a:lnTo>
                  <a:lnTo>
                    <a:pt x="1794" y="2308"/>
                  </a:lnTo>
                  <a:lnTo>
                    <a:pt x="1794" y="2308"/>
                  </a:lnTo>
                  <a:lnTo>
                    <a:pt x="1800" y="2278"/>
                  </a:lnTo>
                  <a:lnTo>
                    <a:pt x="1809" y="2249"/>
                  </a:lnTo>
                  <a:lnTo>
                    <a:pt x="1833" y="2162"/>
                  </a:lnTo>
                  <a:lnTo>
                    <a:pt x="1883" y="2162"/>
                  </a:lnTo>
                  <a:lnTo>
                    <a:pt x="1907" y="2249"/>
                  </a:lnTo>
                  <a:lnTo>
                    <a:pt x="1907" y="2249"/>
                  </a:lnTo>
                  <a:lnTo>
                    <a:pt x="1914" y="2277"/>
                  </a:lnTo>
                  <a:lnTo>
                    <a:pt x="1921" y="2309"/>
                  </a:lnTo>
                  <a:lnTo>
                    <a:pt x="1921" y="2309"/>
                  </a:lnTo>
                  <a:lnTo>
                    <a:pt x="1927" y="2282"/>
                  </a:lnTo>
                  <a:lnTo>
                    <a:pt x="1934" y="2249"/>
                  </a:lnTo>
                  <a:lnTo>
                    <a:pt x="1955" y="2162"/>
                  </a:lnTo>
                  <a:close/>
                  <a:moveTo>
                    <a:pt x="2132" y="2156"/>
                  </a:moveTo>
                  <a:lnTo>
                    <a:pt x="2132" y="2156"/>
                  </a:lnTo>
                  <a:lnTo>
                    <a:pt x="2121" y="2157"/>
                  </a:lnTo>
                  <a:lnTo>
                    <a:pt x="2109" y="2158"/>
                  </a:lnTo>
                  <a:lnTo>
                    <a:pt x="2099" y="2162"/>
                  </a:lnTo>
                  <a:lnTo>
                    <a:pt x="2089" y="2165"/>
                  </a:lnTo>
                  <a:lnTo>
                    <a:pt x="2080" y="2170"/>
                  </a:lnTo>
                  <a:lnTo>
                    <a:pt x="2071" y="2177"/>
                  </a:lnTo>
                  <a:lnTo>
                    <a:pt x="2062" y="2183"/>
                  </a:lnTo>
                  <a:lnTo>
                    <a:pt x="2055" y="2191"/>
                  </a:lnTo>
                  <a:lnTo>
                    <a:pt x="2048" y="2200"/>
                  </a:lnTo>
                  <a:lnTo>
                    <a:pt x="2042" y="2209"/>
                  </a:lnTo>
                  <a:lnTo>
                    <a:pt x="2036" y="2220"/>
                  </a:lnTo>
                  <a:lnTo>
                    <a:pt x="2033" y="2230"/>
                  </a:lnTo>
                  <a:lnTo>
                    <a:pt x="2029" y="2242"/>
                  </a:lnTo>
                  <a:lnTo>
                    <a:pt x="2026" y="2255"/>
                  </a:lnTo>
                  <a:lnTo>
                    <a:pt x="2025" y="2267"/>
                  </a:lnTo>
                  <a:lnTo>
                    <a:pt x="2025" y="2281"/>
                  </a:lnTo>
                  <a:lnTo>
                    <a:pt x="2025" y="2281"/>
                  </a:lnTo>
                  <a:lnTo>
                    <a:pt x="2025" y="2294"/>
                  </a:lnTo>
                  <a:lnTo>
                    <a:pt x="2026" y="2307"/>
                  </a:lnTo>
                  <a:lnTo>
                    <a:pt x="2029" y="2318"/>
                  </a:lnTo>
                  <a:lnTo>
                    <a:pt x="2033" y="2330"/>
                  </a:lnTo>
                  <a:lnTo>
                    <a:pt x="2036" y="2341"/>
                  </a:lnTo>
                  <a:lnTo>
                    <a:pt x="2042" y="2351"/>
                  </a:lnTo>
                  <a:lnTo>
                    <a:pt x="2048" y="2361"/>
                  </a:lnTo>
                  <a:lnTo>
                    <a:pt x="2055" y="2369"/>
                  </a:lnTo>
                  <a:lnTo>
                    <a:pt x="2062" y="2377"/>
                  </a:lnTo>
                  <a:lnTo>
                    <a:pt x="2071" y="2384"/>
                  </a:lnTo>
                  <a:lnTo>
                    <a:pt x="2080" y="2390"/>
                  </a:lnTo>
                  <a:lnTo>
                    <a:pt x="2089" y="2395"/>
                  </a:lnTo>
                  <a:lnTo>
                    <a:pt x="2099" y="2398"/>
                  </a:lnTo>
                  <a:lnTo>
                    <a:pt x="2109" y="2402"/>
                  </a:lnTo>
                  <a:lnTo>
                    <a:pt x="2121" y="2403"/>
                  </a:lnTo>
                  <a:lnTo>
                    <a:pt x="2132" y="2404"/>
                  </a:lnTo>
                  <a:lnTo>
                    <a:pt x="2132" y="2404"/>
                  </a:lnTo>
                  <a:lnTo>
                    <a:pt x="2143" y="2403"/>
                  </a:lnTo>
                  <a:lnTo>
                    <a:pt x="2155" y="2402"/>
                  </a:lnTo>
                  <a:lnTo>
                    <a:pt x="2166" y="2398"/>
                  </a:lnTo>
                  <a:lnTo>
                    <a:pt x="2175" y="2395"/>
                  </a:lnTo>
                  <a:lnTo>
                    <a:pt x="2185" y="2390"/>
                  </a:lnTo>
                  <a:lnTo>
                    <a:pt x="2194" y="2384"/>
                  </a:lnTo>
                  <a:lnTo>
                    <a:pt x="2202" y="2377"/>
                  </a:lnTo>
                  <a:lnTo>
                    <a:pt x="2209" y="2369"/>
                  </a:lnTo>
                  <a:lnTo>
                    <a:pt x="2216" y="2361"/>
                  </a:lnTo>
                  <a:lnTo>
                    <a:pt x="2222" y="2351"/>
                  </a:lnTo>
                  <a:lnTo>
                    <a:pt x="2227" y="2341"/>
                  </a:lnTo>
                  <a:lnTo>
                    <a:pt x="2232" y="2330"/>
                  </a:lnTo>
                  <a:lnTo>
                    <a:pt x="2235" y="2318"/>
                  </a:lnTo>
                  <a:lnTo>
                    <a:pt x="2237" y="2307"/>
                  </a:lnTo>
                  <a:lnTo>
                    <a:pt x="2240" y="2294"/>
                  </a:lnTo>
                  <a:lnTo>
                    <a:pt x="2240" y="2281"/>
                  </a:lnTo>
                  <a:lnTo>
                    <a:pt x="2240" y="2281"/>
                  </a:lnTo>
                  <a:lnTo>
                    <a:pt x="2240" y="2267"/>
                  </a:lnTo>
                  <a:lnTo>
                    <a:pt x="2237" y="2255"/>
                  </a:lnTo>
                  <a:lnTo>
                    <a:pt x="2235" y="2242"/>
                  </a:lnTo>
                  <a:lnTo>
                    <a:pt x="2232" y="2230"/>
                  </a:lnTo>
                  <a:lnTo>
                    <a:pt x="2227" y="2220"/>
                  </a:lnTo>
                  <a:lnTo>
                    <a:pt x="2222" y="2209"/>
                  </a:lnTo>
                  <a:lnTo>
                    <a:pt x="2216" y="2200"/>
                  </a:lnTo>
                  <a:lnTo>
                    <a:pt x="2209" y="2191"/>
                  </a:lnTo>
                  <a:lnTo>
                    <a:pt x="2202" y="2183"/>
                  </a:lnTo>
                  <a:lnTo>
                    <a:pt x="2194" y="2177"/>
                  </a:lnTo>
                  <a:lnTo>
                    <a:pt x="2185" y="2170"/>
                  </a:lnTo>
                  <a:lnTo>
                    <a:pt x="2175" y="2165"/>
                  </a:lnTo>
                  <a:lnTo>
                    <a:pt x="2166" y="2162"/>
                  </a:lnTo>
                  <a:lnTo>
                    <a:pt x="2155" y="2158"/>
                  </a:lnTo>
                  <a:lnTo>
                    <a:pt x="2143" y="2157"/>
                  </a:lnTo>
                  <a:lnTo>
                    <a:pt x="2132" y="2156"/>
                  </a:lnTo>
                  <a:lnTo>
                    <a:pt x="2132" y="2156"/>
                  </a:lnTo>
                  <a:close/>
                  <a:moveTo>
                    <a:pt x="2132" y="2349"/>
                  </a:moveTo>
                  <a:lnTo>
                    <a:pt x="2132" y="2349"/>
                  </a:lnTo>
                  <a:lnTo>
                    <a:pt x="2121" y="2348"/>
                  </a:lnTo>
                  <a:lnTo>
                    <a:pt x="2113" y="2344"/>
                  </a:lnTo>
                  <a:lnTo>
                    <a:pt x="2105" y="2338"/>
                  </a:lnTo>
                  <a:lnTo>
                    <a:pt x="2098" y="2330"/>
                  </a:lnTo>
                  <a:lnTo>
                    <a:pt x="2092" y="2321"/>
                  </a:lnTo>
                  <a:lnTo>
                    <a:pt x="2087" y="2309"/>
                  </a:lnTo>
                  <a:lnTo>
                    <a:pt x="2085" y="2295"/>
                  </a:lnTo>
                  <a:lnTo>
                    <a:pt x="2085" y="2281"/>
                  </a:lnTo>
                  <a:lnTo>
                    <a:pt x="2085" y="2281"/>
                  </a:lnTo>
                  <a:lnTo>
                    <a:pt x="2085" y="2265"/>
                  </a:lnTo>
                  <a:lnTo>
                    <a:pt x="2087" y="2253"/>
                  </a:lnTo>
                  <a:lnTo>
                    <a:pt x="2092" y="2241"/>
                  </a:lnTo>
                  <a:lnTo>
                    <a:pt x="2098" y="2230"/>
                  </a:lnTo>
                  <a:lnTo>
                    <a:pt x="2105" y="2222"/>
                  </a:lnTo>
                  <a:lnTo>
                    <a:pt x="2113" y="2216"/>
                  </a:lnTo>
                  <a:lnTo>
                    <a:pt x="2121" y="2213"/>
                  </a:lnTo>
                  <a:lnTo>
                    <a:pt x="2132" y="2211"/>
                  </a:lnTo>
                  <a:lnTo>
                    <a:pt x="2132" y="2211"/>
                  </a:lnTo>
                  <a:lnTo>
                    <a:pt x="2142" y="2213"/>
                  </a:lnTo>
                  <a:lnTo>
                    <a:pt x="2152" y="2216"/>
                  </a:lnTo>
                  <a:lnTo>
                    <a:pt x="2160" y="2222"/>
                  </a:lnTo>
                  <a:lnTo>
                    <a:pt x="2167" y="2230"/>
                  </a:lnTo>
                  <a:lnTo>
                    <a:pt x="2173" y="2241"/>
                  </a:lnTo>
                  <a:lnTo>
                    <a:pt x="2176" y="2253"/>
                  </a:lnTo>
                  <a:lnTo>
                    <a:pt x="2179" y="2265"/>
                  </a:lnTo>
                  <a:lnTo>
                    <a:pt x="2180" y="2281"/>
                  </a:lnTo>
                  <a:lnTo>
                    <a:pt x="2180" y="2281"/>
                  </a:lnTo>
                  <a:lnTo>
                    <a:pt x="2179" y="2295"/>
                  </a:lnTo>
                  <a:lnTo>
                    <a:pt x="2176" y="2309"/>
                  </a:lnTo>
                  <a:lnTo>
                    <a:pt x="2173" y="2321"/>
                  </a:lnTo>
                  <a:lnTo>
                    <a:pt x="2167" y="2330"/>
                  </a:lnTo>
                  <a:lnTo>
                    <a:pt x="2160" y="2338"/>
                  </a:lnTo>
                  <a:lnTo>
                    <a:pt x="2152" y="2344"/>
                  </a:lnTo>
                  <a:lnTo>
                    <a:pt x="2142" y="2348"/>
                  </a:lnTo>
                  <a:lnTo>
                    <a:pt x="2132" y="2349"/>
                  </a:lnTo>
                  <a:lnTo>
                    <a:pt x="2132" y="2349"/>
                  </a:lnTo>
                  <a:close/>
                  <a:moveTo>
                    <a:pt x="891" y="2240"/>
                  </a:moveTo>
                  <a:lnTo>
                    <a:pt x="962" y="2398"/>
                  </a:lnTo>
                  <a:lnTo>
                    <a:pt x="898" y="2398"/>
                  </a:lnTo>
                  <a:lnTo>
                    <a:pt x="848" y="2289"/>
                  </a:lnTo>
                  <a:lnTo>
                    <a:pt x="817" y="2328"/>
                  </a:lnTo>
                  <a:lnTo>
                    <a:pt x="817" y="2398"/>
                  </a:lnTo>
                  <a:lnTo>
                    <a:pt x="759" y="2398"/>
                  </a:lnTo>
                  <a:lnTo>
                    <a:pt x="759" y="2092"/>
                  </a:lnTo>
                  <a:lnTo>
                    <a:pt x="817" y="2063"/>
                  </a:lnTo>
                  <a:lnTo>
                    <a:pt x="817" y="2253"/>
                  </a:lnTo>
                  <a:lnTo>
                    <a:pt x="817" y="2253"/>
                  </a:lnTo>
                  <a:lnTo>
                    <a:pt x="839" y="2222"/>
                  </a:lnTo>
                  <a:lnTo>
                    <a:pt x="886" y="2162"/>
                  </a:lnTo>
                  <a:lnTo>
                    <a:pt x="954" y="2162"/>
                  </a:lnTo>
                  <a:lnTo>
                    <a:pt x="891" y="2240"/>
                  </a:lnTo>
                  <a:close/>
                  <a:moveTo>
                    <a:pt x="1168" y="2398"/>
                  </a:moveTo>
                  <a:lnTo>
                    <a:pt x="1109" y="2398"/>
                  </a:lnTo>
                  <a:lnTo>
                    <a:pt x="1109" y="2162"/>
                  </a:lnTo>
                  <a:lnTo>
                    <a:pt x="1168" y="2162"/>
                  </a:lnTo>
                  <a:lnTo>
                    <a:pt x="1168" y="2182"/>
                  </a:lnTo>
                  <a:lnTo>
                    <a:pt x="1168" y="2182"/>
                  </a:lnTo>
                  <a:lnTo>
                    <a:pt x="1174" y="2176"/>
                  </a:lnTo>
                  <a:lnTo>
                    <a:pt x="1180" y="2171"/>
                  </a:lnTo>
                  <a:lnTo>
                    <a:pt x="1187" y="2167"/>
                  </a:lnTo>
                  <a:lnTo>
                    <a:pt x="1194" y="2163"/>
                  </a:lnTo>
                  <a:lnTo>
                    <a:pt x="1202" y="2161"/>
                  </a:lnTo>
                  <a:lnTo>
                    <a:pt x="1210" y="2158"/>
                  </a:lnTo>
                  <a:lnTo>
                    <a:pt x="1219" y="2157"/>
                  </a:lnTo>
                  <a:lnTo>
                    <a:pt x="1228" y="2156"/>
                  </a:lnTo>
                  <a:lnTo>
                    <a:pt x="1228" y="2156"/>
                  </a:lnTo>
                  <a:lnTo>
                    <a:pt x="1239" y="2157"/>
                  </a:lnTo>
                  <a:lnTo>
                    <a:pt x="1248" y="2158"/>
                  </a:lnTo>
                  <a:lnTo>
                    <a:pt x="1256" y="2161"/>
                  </a:lnTo>
                  <a:lnTo>
                    <a:pt x="1266" y="2163"/>
                  </a:lnTo>
                  <a:lnTo>
                    <a:pt x="1273" y="2168"/>
                  </a:lnTo>
                  <a:lnTo>
                    <a:pt x="1280" y="2173"/>
                  </a:lnTo>
                  <a:lnTo>
                    <a:pt x="1287" y="2177"/>
                  </a:lnTo>
                  <a:lnTo>
                    <a:pt x="1293" y="2184"/>
                  </a:lnTo>
                  <a:lnTo>
                    <a:pt x="1297" y="2191"/>
                  </a:lnTo>
                  <a:lnTo>
                    <a:pt x="1302" y="2200"/>
                  </a:lnTo>
                  <a:lnTo>
                    <a:pt x="1306" y="2208"/>
                  </a:lnTo>
                  <a:lnTo>
                    <a:pt x="1309" y="2218"/>
                  </a:lnTo>
                  <a:lnTo>
                    <a:pt x="1311" y="2229"/>
                  </a:lnTo>
                  <a:lnTo>
                    <a:pt x="1313" y="2240"/>
                  </a:lnTo>
                  <a:lnTo>
                    <a:pt x="1314" y="2251"/>
                  </a:lnTo>
                  <a:lnTo>
                    <a:pt x="1315" y="2264"/>
                  </a:lnTo>
                  <a:lnTo>
                    <a:pt x="1315" y="2398"/>
                  </a:lnTo>
                  <a:lnTo>
                    <a:pt x="1256" y="2398"/>
                  </a:lnTo>
                  <a:lnTo>
                    <a:pt x="1256" y="2268"/>
                  </a:lnTo>
                  <a:lnTo>
                    <a:pt x="1256" y="2268"/>
                  </a:lnTo>
                  <a:lnTo>
                    <a:pt x="1255" y="2255"/>
                  </a:lnTo>
                  <a:lnTo>
                    <a:pt x="1254" y="2242"/>
                  </a:lnTo>
                  <a:lnTo>
                    <a:pt x="1250" y="2233"/>
                  </a:lnTo>
                  <a:lnTo>
                    <a:pt x="1246" y="2224"/>
                  </a:lnTo>
                  <a:lnTo>
                    <a:pt x="1240" y="2218"/>
                  </a:lnTo>
                  <a:lnTo>
                    <a:pt x="1233" y="2214"/>
                  </a:lnTo>
                  <a:lnTo>
                    <a:pt x="1223" y="2211"/>
                  </a:lnTo>
                  <a:lnTo>
                    <a:pt x="1213" y="2210"/>
                  </a:lnTo>
                  <a:lnTo>
                    <a:pt x="1213" y="2210"/>
                  </a:lnTo>
                  <a:lnTo>
                    <a:pt x="1203" y="2211"/>
                  </a:lnTo>
                  <a:lnTo>
                    <a:pt x="1194" y="2214"/>
                  </a:lnTo>
                  <a:lnTo>
                    <a:pt x="1186" y="2218"/>
                  </a:lnTo>
                  <a:lnTo>
                    <a:pt x="1180" y="2225"/>
                  </a:lnTo>
                  <a:lnTo>
                    <a:pt x="1175" y="2233"/>
                  </a:lnTo>
                  <a:lnTo>
                    <a:pt x="1172" y="2243"/>
                  </a:lnTo>
                  <a:lnTo>
                    <a:pt x="1169" y="2255"/>
                  </a:lnTo>
                  <a:lnTo>
                    <a:pt x="1168" y="2268"/>
                  </a:lnTo>
                  <a:lnTo>
                    <a:pt x="1168" y="2398"/>
                  </a:lnTo>
                  <a:close/>
                  <a:moveTo>
                    <a:pt x="1499" y="2178"/>
                  </a:moveTo>
                  <a:lnTo>
                    <a:pt x="1499" y="2178"/>
                  </a:lnTo>
                  <a:lnTo>
                    <a:pt x="1494" y="2174"/>
                  </a:lnTo>
                  <a:lnTo>
                    <a:pt x="1488" y="2169"/>
                  </a:lnTo>
                  <a:lnTo>
                    <a:pt x="1482" y="2165"/>
                  </a:lnTo>
                  <a:lnTo>
                    <a:pt x="1475" y="2162"/>
                  </a:lnTo>
                  <a:lnTo>
                    <a:pt x="1468" y="2160"/>
                  </a:lnTo>
                  <a:lnTo>
                    <a:pt x="1461" y="2158"/>
                  </a:lnTo>
                  <a:lnTo>
                    <a:pt x="1454" y="2157"/>
                  </a:lnTo>
                  <a:lnTo>
                    <a:pt x="1447" y="2156"/>
                  </a:lnTo>
                  <a:lnTo>
                    <a:pt x="1447" y="2156"/>
                  </a:lnTo>
                  <a:lnTo>
                    <a:pt x="1436" y="2157"/>
                  </a:lnTo>
                  <a:lnTo>
                    <a:pt x="1427" y="2158"/>
                  </a:lnTo>
                  <a:lnTo>
                    <a:pt x="1417" y="2161"/>
                  </a:lnTo>
                  <a:lnTo>
                    <a:pt x="1408" y="2165"/>
                  </a:lnTo>
                  <a:lnTo>
                    <a:pt x="1400" y="2169"/>
                  </a:lnTo>
                  <a:lnTo>
                    <a:pt x="1393" y="2175"/>
                  </a:lnTo>
                  <a:lnTo>
                    <a:pt x="1385" y="2182"/>
                  </a:lnTo>
                  <a:lnTo>
                    <a:pt x="1378" y="2189"/>
                  </a:lnTo>
                  <a:lnTo>
                    <a:pt x="1373" y="2197"/>
                  </a:lnTo>
                  <a:lnTo>
                    <a:pt x="1368" y="2207"/>
                  </a:lnTo>
                  <a:lnTo>
                    <a:pt x="1363" y="2216"/>
                  </a:lnTo>
                  <a:lnTo>
                    <a:pt x="1360" y="2228"/>
                  </a:lnTo>
                  <a:lnTo>
                    <a:pt x="1357" y="2238"/>
                  </a:lnTo>
                  <a:lnTo>
                    <a:pt x="1355" y="2251"/>
                  </a:lnTo>
                  <a:lnTo>
                    <a:pt x="1354" y="2264"/>
                  </a:lnTo>
                  <a:lnTo>
                    <a:pt x="1354" y="2277"/>
                  </a:lnTo>
                  <a:lnTo>
                    <a:pt x="1354" y="2277"/>
                  </a:lnTo>
                  <a:lnTo>
                    <a:pt x="1354" y="2293"/>
                  </a:lnTo>
                  <a:lnTo>
                    <a:pt x="1355" y="2306"/>
                  </a:lnTo>
                  <a:lnTo>
                    <a:pt x="1357" y="2318"/>
                  </a:lnTo>
                  <a:lnTo>
                    <a:pt x="1360" y="2331"/>
                  </a:lnTo>
                  <a:lnTo>
                    <a:pt x="1363" y="2342"/>
                  </a:lnTo>
                  <a:lnTo>
                    <a:pt x="1368" y="2353"/>
                  </a:lnTo>
                  <a:lnTo>
                    <a:pt x="1373" y="2362"/>
                  </a:lnTo>
                  <a:lnTo>
                    <a:pt x="1378" y="2370"/>
                  </a:lnTo>
                  <a:lnTo>
                    <a:pt x="1384" y="2378"/>
                  </a:lnTo>
                  <a:lnTo>
                    <a:pt x="1391" y="2384"/>
                  </a:lnTo>
                  <a:lnTo>
                    <a:pt x="1398" y="2390"/>
                  </a:lnTo>
                  <a:lnTo>
                    <a:pt x="1407" y="2395"/>
                  </a:lnTo>
                  <a:lnTo>
                    <a:pt x="1416" y="2398"/>
                  </a:lnTo>
                  <a:lnTo>
                    <a:pt x="1425" y="2402"/>
                  </a:lnTo>
                  <a:lnTo>
                    <a:pt x="1435" y="2403"/>
                  </a:lnTo>
                  <a:lnTo>
                    <a:pt x="1445" y="2404"/>
                  </a:lnTo>
                  <a:lnTo>
                    <a:pt x="1445" y="2404"/>
                  </a:lnTo>
                  <a:lnTo>
                    <a:pt x="1452" y="2403"/>
                  </a:lnTo>
                  <a:lnTo>
                    <a:pt x="1461" y="2402"/>
                  </a:lnTo>
                  <a:lnTo>
                    <a:pt x="1468" y="2401"/>
                  </a:lnTo>
                  <a:lnTo>
                    <a:pt x="1475" y="2398"/>
                  </a:lnTo>
                  <a:lnTo>
                    <a:pt x="1481" y="2395"/>
                  </a:lnTo>
                  <a:lnTo>
                    <a:pt x="1488" y="2391"/>
                  </a:lnTo>
                  <a:lnTo>
                    <a:pt x="1494" y="2387"/>
                  </a:lnTo>
                  <a:lnTo>
                    <a:pt x="1499" y="2381"/>
                  </a:lnTo>
                  <a:lnTo>
                    <a:pt x="1499" y="2387"/>
                  </a:lnTo>
                  <a:lnTo>
                    <a:pt x="1499" y="2387"/>
                  </a:lnTo>
                  <a:lnTo>
                    <a:pt x="1499" y="2396"/>
                  </a:lnTo>
                  <a:lnTo>
                    <a:pt x="1498" y="2407"/>
                  </a:lnTo>
                  <a:lnTo>
                    <a:pt x="1495" y="2417"/>
                  </a:lnTo>
                  <a:lnTo>
                    <a:pt x="1492" y="2422"/>
                  </a:lnTo>
                  <a:lnTo>
                    <a:pt x="1490" y="2427"/>
                  </a:lnTo>
                  <a:lnTo>
                    <a:pt x="1485" y="2431"/>
                  </a:lnTo>
                  <a:lnTo>
                    <a:pt x="1481" y="2436"/>
                  </a:lnTo>
                  <a:lnTo>
                    <a:pt x="1475" y="2440"/>
                  </a:lnTo>
                  <a:lnTo>
                    <a:pt x="1468" y="2443"/>
                  </a:lnTo>
                  <a:lnTo>
                    <a:pt x="1458" y="2446"/>
                  </a:lnTo>
                  <a:lnTo>
                    <a:pt x="1449" y="2448"/>
                  </a:lnTo>
                  <a:lnTo>
                    <a:pt x="1437" y="2449"/>
                  </a:lnTo>
                  <a:lnTo>
                    <a:pt x="1423" y="2449"/>
                  </a:lnTo>
                  <a:lnTo>
                    <a:pt x="1421" y="2449"/>
                  </a:lnTo>
                  <a:lnTo>
                    <a:pt x="1442" y="2495"/>
                  </a:lnTo>
                  <a:lnTo>
                    <a:pt x="1443" y="2495"/>
                  </a:lnTo>
                  <a:lnTo>
                    <a:pt x="1443" y="2495"/>
                  </a:lnTo>
                  <a:lnTo>
                    <a:pt x="1457" y="2495"/>
                  </a:lnTo>
                  <a:lnTo>
                    <a:pt x="1470" y="2494"/>
                  </a:lnTo>
                  <a:lnTo>
                    <a:pt x="1482" y="2490"/>
                  </a:lnTo>
                  <a:lnTo>
                    <a:pt x="1494" y="2488"/>
                  </a:lnTo>
                  <a:lnTo>
                    <a:pt x="1504" y="2483"/>
                  </a:lnTo>
                  <a:lnTo>
                    <a:pt x="1514" y="2479"/>
                  </a:lnTo>
                  <a:lnTo>
                    <a:pt x="1522" y="2473"/>
                  </a:lnTo>
                  <a:lnTo>
                    <a:pt x="1529" y="2466"/>
                  </a:lnTo>
                  <a:lnTo>
                    <a:pt x="1536" y="2457"/>
                  </a:lnTo>
                  <a:lnTo>
                    <a:pt x="1542" y="2449"/>
                  </a:lnTo>
                  <a:lnTo>
                    <a:pt x="1546" y="2439"/>
                  </a:lnTo>
                  <a:lnTo>
                    <a:pt x="1550" y="2428"/>
                  </a:lnTo>
                  <a:lnTo>
                    <a:pt x="1554" y="2417"/>
                  </a:lnTo>
                  <a:lnTo>
                    <a:pt x="1556" y="2404"/>
                  </a:lnTo>
                  <a:lnTo>
                    <a:pt x="1557" y="2391"/>
                  </a:lnTo>
                  <a:lnTo>
                    <a:pt x="1557" y="2377"/>
                  </a:lnTo>
                  <a:lnTo>
                    <a:pt x="1557" y="2162"/>
                  </a:lnTo>
                  <a:lnTo>
                    <a:pt x="1499" y="2162"/>
                  </a:lnTo>
                  <a:lnTo>
                    <a:pt x="1499" y="2178"/>
                  </a:lnTo>
                  <a:close/>
                  <a:moveTo>
                    <a:pt x="1499" y="2234"/>
                  </a:moveTo>
                  <a:lnTo>
                    <a:pt x="1499" y="2327"/>
                  </a:lnTo>
                  <a:lnTo>
                    <a:pt x="1499" y="2327"/>
                  </a:lnTo>
                  <a:lnTo>
                    <a:pt x="1491" y="2335"/>
                  </a:lnTo>
                  <a:lnTo>
                    <a:pt x="1483" y="2343"/>
                  </a:lnTo>
                  <a:lnTo>
                    <a:pt x="1477" y="2346"/>
                  </a:lnTo>
                  <a:lnTo>
                    <a:pt x="1471" y="2348"/>
                  </a:lnTo>
                  <a:lnTo>
                    <a:pt x="1465" y="2349"/>
                  </a:lnTo>
                  <a:lnTo>
                    <a:pt x="1457" y="2350"/>
                  </a:lnTo>
                  <a:lnTo>
                    <a:pt x="1457" y="2350"/>
                  </a:lnTo>
                  <a:lnTo>
                    <a:pt x="1450" y="2349"/>
                  </a:lnTo>
                  <a:lnTo>
                    <a:pt x="1442" y="2347"/>
                  </a:lnTo>
                  <a:lnTo>
                    <a:pt x="1435" y="2343"/>
                  </a:lnTo>
                  <a:lnTo>
                    <a:pt x="1428" y="2336"/>
                  </a:lnTo>
                  <a:lnTo>
                    <a:pt x="1422" y="2327"/>
                  </a:lnTo>
                  <a:lnTo>
                    <a:pt x="1417" y="2314"/>
                  </a:lnTo>
                  <a:lnTo>
                    <a:pt x="1415" y="2297"/>
                  </a:lnTo>
                  <a:lnTo>
                    <a:pt x="1414" y="2276"/>
                  </a:lnTo>
                  <a:lnTo>
                    <a:pt x="1414" y="2276"/>
                  </a:lnTo>
                  <a:lnTo>
                    <a:pt x="1415" y="2258"/>
                  </a:lnTo>
                  <a:lnTo>
                    <a:pt x="1417" y="2243"/>
                  </a:lnTo>
                  <a:lnTo>
                    <a:pt x="1422" y="2231"/>
                  </a:lnTo>
                  <a:lnTo>
                    <a:pt x="1428" y="2223"/>
                  </a:lnTo>
                  <a:lnTo>
                    <a:pt x="1435" y="2217"/>
                  </a:lnTo>
                  <a:lnTo>
                    <a:pt x="1442" y="2213"/>
                  </a:lnTo>
                  <a:lnTo>
                    <a:pt x="1450" y="2211"/>
                  </a:lnTo>
                  <a:lnTo>
                    <a:pt x="1457" y="2210"/>
                  </a:lnTo>
                  <a:lnTo>
                    <a:pt x="1457" y="2210"/>
                  </a:lnTo>
                  <a:lnTo>
                    <a:pt x="1465" y="2211"/>
                  </a:lnTo>
                  <a:lnTo>
                    <a:pt x="1472" y="2213"/>
                  </a:lnTo>
                  <a:lnTo>
                    <a:pt x="1478" y="2215"/>
                  </a:lnTo>
                  <a:lnTo>
                    <a:pt x="1484" y="2218"/>
                  </a:lnTo>
                  <a:lnTo>
                    <a:pt x="1489" y="2222"/>
                  </a:lnTo>
                  <a:lnTo>
                    <a:pt x="1492" y="2225"/>
                  </a:lnTo>
                  <a:lnTo>
                    <a:pt x="1499" y="2234"/>
                  </a:lnTo>
                  <a:lnTo>
                    <a:pt x="1499" y="2234"/>
                  </a:lnTo>
                  <a:close/>
                  <a:moveTo>
                    <a:pt x="999" y="2162"/>
                  </a:moveTo>
                  <a:lnTo>
                    <a:pt x="1058" y="2162"/>
                  </a:lnTo>
                  <a:lnTo>
                    <a:pt x="1058" y="2267"/>
                  </a:lnTo>
                  <a:lnTo>
                    <a:pt x="1058" y="2398"/>
                  </a:lnTo>
                  <a:lnTo>
                    <a:pt x="999" y="2398"/>
                  </a:lnTo>
                  <a:lnTo>
                    <a:pt x="999" y="2162"/>
                  </a:lnTo>
                  <a:close/>
                  <a:moveTo>
                    <a:pt x="1058" y="2098"/>
                  </a:moveTo>
                  <a:lnTo>
                    <a:pt x="1058" y="2128"/>
                  </a:lnTo>
                  <a:lnTo>
                    <a:pt x="999" y="2128"/>
                  </a:lnTo>
                  <a:lnTo>
                    <a:pt x="999" y="2069"/>
                  </a:lnTo>
                  <a:lnTo>
                    <a:pt x="1058" y="2069"/>
                  </a:lnTo>
                  <a:lnTo>
                    <a:pt x="1058" y="2098"/>
                  </a:lnTo>
                  <a:close/>
                  <a:moveTo>
                    <a:pt x="2458" y="2092"/>
                  </a:moveTo>
                  <a:lnTo>
                    <a:pt x="2517" y="2063"/>
                  </a:lnTo>
                  <a:lnTo>
                    <a:pt x="2517" y="2277"/>
                  </a:lnTo>
                  <a:lnTo>
                    <a:pt x="2517" y="2398"/>
                  </a:lnTo>
                  <a:lnTo>
                    <a:pt x="2458" y="2398"/>
                  </a:lnTo>
                  <a:lnTo>
                    <a:pt x="2458" y="2092"/>
                  </a:lnTo>
                  <a:close/>
                  <a:moveTo>
                    <a:pt x="423" y="807"/>
                  </a:moveTo>
                  <a:lnTo>
                    <a:pt x="905" y="807"/>
                  </a:lnTo>
                  <a:lnTo>
                    <a:pt x="905" y="527"/>
                  </a:lnTo>
                  <a:lnTo>
                    <a:pt x="423" y="527"/>
                  </a:lnTo>
                  <a:lnTo>
                    <a:pt x="423" y="307"/>
                  </a:lnTo>
                  <a:lnTo>
                    <a:pt x="957" y="307"/>
                  </a:lnTo>
                  <a:lnTo>
                    <a:pt x="779" y="0"/>
                  </a:lnTo>
                  <a:lnTo>
                    <a:pt x="24" y="0"/>
                  </a:lnTo>
                  <a:lnTo>
                    <a:pt x="24" y="1335"/>
                  </a:lnTo>
                  <a:lnTo>
                    <a:pt x="1089" y="1335"/>
                  </a:lnTo>
                  <a:lnTo>
                    <a:pt x="1089" y="1027"/>
                  </a:lnTo>
                  <a:lnTo>
                    <a:pt x="423" y="1027"/>
                  </a:lnTo>
                  <a:lnTo>
                    <a:pt x="423" y="807"/>
                  </a:lnTo>
                  <a:close/>
                  <a:moveTo>
                    <a:pt x="1799" y="0"/>
                  </a:moveTo>
                  <a:lnTo>
                    <a:pt x="1572" y="435"/>
                  </a:lnTo>
                  <a:lnTo>
                    <a:pt x="1347" y="0"/>
                  </a:lnTo>
                  <a:lnTo>
                    <a:pt x="905" y="0"/>
                  </a:lnTo>
                  <a:lnTo>
                    <a:pt x="1370" y="807"/>
                  </a:lnTo>
                  <a:lnTo>
                    <a:pt x="1370" y="1335"/>
                  </a:lnTo>
                  <a:lnTo>
                    <a:pt x="1769" y="1335"/>
                  </a:lnTo>
                  <a:lnTo>
                    <a:pt x="1769" y="807"/>
                  </a:lnTo>
                  <a:lnTo>
                    <a:pt x="2235" y="0"/>
                  </a:lnTo>
                  <a:lnTo>
                    <a:pt x="1799"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pic>
        <p:nvPicPr>
          <p:cNvPr id="34" name="Picture 33"/>
          <p:cNvPicPr>
            <a:picLocks noChangeAspect="1"/>
          </p:cNvPicPr>
          <p:nvPr userDrawn="1"/>
        </p:nvPicPr>
        <p:blipFill rotWithShape="1">
          <a:blip r:embed="rId2"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35" name="Rectangle 34"/>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36" name="Rectangle 35"/>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37"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38"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39"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0"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1"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42" name="TextBox 41">
            <a:hlinkClick r:id="rId3"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2</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methodology and framework</a:t>
            </a:r>
          </a:p>
        </p:txBody>
      </p:sp>
      <p:sp>
        <p:nvSpPr>
          <p:cNvPr id="43" name="TextBox 42">
            <a:hlinkClick r:id="rId3"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3</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Overview of scope and project approach</a:t>
            </a:r>
          </a:p>
        </p:txBody>
      </p:sp>
      <p:sp>
        <p:nvSpPr>
          <p:cNvPr id="44" name="TextBox 43">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4</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team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to serve</a:t>
            </a:r>
          </a:p>
        </p:txBody>
      </p:sp>
      <p:sp>
        <p:nvSpPr>
          <p:cNvPr id="45" name="TextBox 44">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5</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Project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timeline</a:t>
            </a:r>
          </a:p>
        </p:txBody>
      </p:sp>
      <p:sp>
        <p:nvSpPr>
          <p:cNvPr id="46" name="TextBox 45">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6</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independence policy and requirements</a:t>
            </a:r>
          </a:p>
        </p:txBody>
      </p:sp>
      <p:sp>
        <p:nvSpPr>
          <p:cNvPr id="47" name="TextBox 46">
            <a:hlinkClick r:id="rId4"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7</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Pricing and assumptions</a:t>
            </a:r>
          </a:p>
        </p:txBody>
      </p:sp>
      <p:sp>
        <p:nvSpPr>
          <p:cNvPr id="48" name="TextBox 47">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8</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Appendices</a:t>
            </a:r>
          </a:p>
        </p:txBody>
      </p:sp>
      <p:cxnSp>
        <p:nvCxnSpPr>
          <p:cNvPr id="49" name="Straight Connector 48"/>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56" name="TextBox 55">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1</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Executive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summary</a:t>
            </a:r>
          </a:p>
        </p:txBody>
      </p:sp>
      <p:cxnSp>
        <p:nvCxnSpPr>
          <p:cNvPr id="57" name="Straight Connector 56"/>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259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Divider 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29659" b="11903"/>
          <a:stretch/>
        </p:blipFill>
        <p:spPr>
          <a:xfrm>
            <a:off x="0" y="838200"/>
            <a:ext cx="12198350" cy="5334000"/>
          </a:xfrm>
          <a:prstGeom prst="rect">
            <a:avLst/>
          </a:prstGeom>
        </p:spPr>
      </p:pic>
      <p:sp>
        <p:nvSpPr>
          <p:cNvPr id="6" name="Freeform 5"/>
          <p:cNvSpPr>
            <a:spLocks/>
          </p:cNvSpPr>
          <p:nvPr userDrawn="1"/>
        </p:nvSpPr>
        <p:spPr bwMode="gray">
          <a:xfrm>
            <a:off x="609917" y="825636"/>
            <a:ext cx="5489258" cy="2592387"/>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tx2">
              <a:alpha val="91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chemeClr val="bg1"/>
              </a:solidFill>
              <a:latin typeface="EYInterstate" panose="02000503020000020004" pitchFamily="2" charset="0"/>
              <a:cs typeface="Arial" pitchFamily="34" charset="0"/>
            </a:endParaRPr>
          </a:p>
        </p:txBody>
      </p:sp>
      <p:sp>
        <p:nvSpPr>
          <p:cNvPr id="4" name="Title Placeholder 1"/>
          <p:cNvSpPr>
            <a:spLocks noGrp="1"/>
          </p:cNvSpPr>
          <p:nvPr>
            <p:ph type="title"/>
          </p:nvPr>
        </p:nvSpPr>
        <p:spPr>
          <a:xfrm>
            <a:off x="609917" y="838200"/>
            <a:ext cx="5489258" cy="2079334"/>
          </a:xfrm>
          <a:prstGeom prst="rect">
            <a:avLst/>
          </a:prstGeom>
          <a:noFill/>
          <a:ln w="9525">
            <a:noFill/>
            <a:miter lim="800000"/>
            <a:headEnd/>
            <a:tailEnd/>
          </a:ln>
          <a:effectLst/>
        </p:spPr>
        <p:txBody>
          <a:bodyPr vert="horz" wrap="square" lIns="274320" tIns="0" rIns="274320" bIns="0" numCol="1" anchor="ctr" anchorCtr="0" compatLnSpc="1">
            <a:prstTxWarp prst="textNoShape">
              <a:avLst/>
            </a:prstTxWarp>
          </a:bodyPr>
          <a:lstStyle>
            <a:lvl1pPr algn="l">
              <a:defRPr sz="3200" spc="-20" baseline="0">
                <a:solidFill>
                  <a:schemeClr val="bg1"/>
                </a:solidFill>
                <a:latin typeface="EYInterstate" panose="02000503020000020004" pitchFamily="2" charset="0"/>
                <a:cs typeface="Arial" pitchFamily="34" charset="0"/>
              </a:defRPr>
            </a:lvl1pPr>
          </a:lstStyle>
          <a:p>
            <a:pPr lvl="0" algn="l" fontAlgn="base">
              <a:lnSpc>
                <a:spcPct val="85000"/>
              </a:lnSpc>
              <a:spcAft>
                <a:spcPct val="0"/>
              </a:spcAft>
            </a:pPr>
            <a:r>
              <a:rPr lang="en-US" dirty="0"/>
              <a:t>Click to edit Master title style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8" name="Rectangle 7"/>
          <p:cNvSpPr/>
          <p:nvPr userDrawn="1"/>
        </p:nvSpPr>
        <p:spPr>
          <a:xfrm>
            <a:off x="10687753" y="-43543"/>
            <a:ext cx="1046441" cy="724377"/>
          </a:xfrm>
          <a:prstGeom prst="rect">
            <a:avLst/>
          </a:pr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10" name="Rectangle 9"/>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11"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2"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3"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4"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5"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6" name="TextBox 15">
            <a:hlinkClick r:id="rId3"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2</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methodology and framework</a:t>
            </a:r>
          </a:p>
        </p:txBody>
      </p:sp>
      <p:sp>
        <p:nvSpPr>
          <p:cNvPr id="17" name="TextBox 16">
            <a:hlinkClick r:id="rId3"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3</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Overview of scope and project approach</a:t>
            </a:r>
          </a:p>
        </p:txBody>
      </p:sp>
      <p:sp>
        <p:nvSpPr>
          <p:cNvPr id="18" name="TextBox 17">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4</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team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to serve</a:t>
            </a:r>
          </a:p>
        </p:txBody>
      </p:sp>
      <p:sp>
        <p:nvSpPr>
          <p:cNvPr id="19" name="TextBox 18">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5</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Project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timeline</a:t>
            </a:r>
          </a:p>
        </p:txBody>
      </p:sp>
      <p:sp>
        <p:nvSpPr>
          <p:cNvPr id="20" name="TextBox 19">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6</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independence policy and requirements</a:t>
            </a:r>
          </a:p>
        </p:txBody>
      </p:sp>
      <p:sp>
        <p:nvSpPr>
          <p:cNvPr id="21" name="TextBox 20">
            <a:hlinkClick r:id="rId4"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7</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Pricing and assumptions</a:t>
            </a:r>
          </a:p>
        </p:txBody>
      </p:sp>
      <p:sp>
        <p:nvSpPr>
          <p:cNvPr id="22" name="TextBox 21">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8</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Appendices</a:t>
            </a:r>
          </a:p>
        </p:txBody>
      </p:sp>
      <p:cxnSp>
        <p:nvCxnSpPr>
          <p:cNvPr id="23" name="Straight Connector 22"/>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30" name="TextBox 29">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1</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Executive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summary</a:t>
            </a:r>
          </a:p>
        </p:txBody>
      </p:sp>
      <p:cxnSp>
        <p:nvCxnSpPr>
          <p:cNvPr id="31" name="Straight Connector 30"/>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45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Divider 1">
    <p:spTree>
      <p:nvGrpSpPr>
        <p:cNvPr id="1" name=""/>
        <p:cNvGrpSpPr/>
        <p:nvPr/>
      </p:nvGrpSpPr>
      <p:grpSpPr>
        <a:xfrm>
          <a:off x="0" y="0"/>
          <a:ext cx="0" cy="0"/>
          <a:chOff x="0" y="0"/>
          <a:chExt cx="0" cy="0"/>
        </a:xfrm>
      </p:grpSpPr>
      <p:sp>
        <p:nvSpPr>
          <p:cNvPr id="2" name="Rectangle 1"/>
          <p:cNvSpPr/>
          <p:nvPr userDrawn="1"/>
        </p:nvSpPr>
        <p:spPr>
          <a:xfrm>
            <a:off x="438298" y="6408057"/>
            <a:ext cx="6619320" cy="37737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Tree>
    <p:extLst>
      <p:ext uri="{BB962C8B-B14F-4D97-AF65-F5344CB8AC3E}">
        <p14:creationId xmlns:p14="http://schemas.microsoft.com/office/powerpoint/2010/main" val="4692887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4" name="Date Placeholder 3"/>
          <p:cNvSpPr>
            <a:spLocks noGrp="1"/>
          </p:cNvSpPr>
          <p:nvPr>
            <p:ph type="dt" sz="half" idx="10"/>
          </p:nvPr>
        </p:nvSpPr>
        <p:spPr/>
        <p:txBody>
          <a:bodyPr/>
          <a:lstStyle>
            <a:lvl1pPr>
              <a:defRPr/>
            </a:lvl1pPr>
          </a:lstStyle>
          <a:p>
            <a:r>
              <a:rPr lang="en-US" dirty="0"/>
              <a:t>1 January 2014</a:t>
            </a:r>
          </a:p>
        </p:txBody>
      </p:sp>
      <p:sp>
        <p:nvSpPr>
          <p:cNvPr id="5" name="Footer Placeholder 4"/>
          <p:cNvSpPr>
            <a:spLocks noGrp="1"/>
          </p:cNvSpPr>
          <p:nvPr>
            <p:ph type="ftr" sz="quarter" idx="11"/>
          </p:nvPr>
        </p:nvSpPr>
        <p:spPr/>
        <p:txBody>
          <a:bodyPr/>
          <a:lstStyle>
            <a:lvl1pPr>
              <a:defRPr/>
            </a:lvl1pPr>
          </a:lstStyle>
          <a:p>
            <a:r>
              <a:rPr lang="en-GB" dirty="0"/>
              <a:t>Presentation title</a:t>
            </a:r>
          </a:p>
        </p:txBody>
      </p:sp>
      <p:sp>
        <p:nvSpPr>
          <p:cNvPr id="13" name="Title Placeholder 1"/>
          <p:cNvSpPr>
            <a:spLocks noGrp="1"/>
          </p:cNvSpPr>
          <p:nvPr>
            <p:ph type="title"/>
          </p:nvPr>
        </p:nvSpPr>
        <p:spPr>
          <a:xfrm>
            <a:off x="618389" y="848269"/>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0096021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Divider 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29659" b="11903"/>
          <a:stretch/>
        </p:blipFill>
        <p:spPr>
          <a:xfrm>
            <a:off x="0" y="838200"/>
            <a:ext cx="12198350" cy="5334000"/>
          </a:xfrm>
          <a:prstGeom prst="rect">
            <a:avLst/>
          </a:prstGeom>
        </p:spPr>
      </p:pic>
      <p:sp>
        <p:nvSpPr>
          <p:cNvPr id="6" name="Freeform 5"/>
          <p:cNvSpPr>
            <a:spLocks/>
          </p:cNvSpPr>
          <p:nvPr userDrawn="1"/>
        </p:nvSpPr>
        <p:spPr bwMode="gray">
          <a:xfrm>
            <a:off x="609917" y="825636"/>
            <a:ext cx="5489258" cy="2592387"/>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tx2">
              <a:alpha val="91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chemeClr val="bg1"/>
              </a:solidFill>
              <a:latin typeface="EYInterstate" panose="02000503020000020004" pitchFamily="2" charset="0"/>
              <a:cs typeface="Arial" pitchFamily="34" charset="0"/>
            </a:endParaRPr>
          </a:p>
        </p:txBody>
      </p:sp>
      <p:sp>
        <p:nvSpPr>
          <p:cNvPr id="4" name="Title Placeholder 1"/>
          <p:cNvSpPr>
            <a:spLocks noGrp="1"/>
          </p:cNvSpPr>
          <p:nvPr>
            <p:ph type="title"/>
          </p:nvPr>
        </p:nvSpPr>
        <p:spPr>
          <a:xfrm>
            <a:off x="609917" y="838200"/>
            <a:ext cx="5489258" cy="2079334"/>
          </a:xfrm>
          <a:prstGeom prst="rect">
            <a:avLst/>
          </a:prstGeom>
          <a:noFill/>
          <a:ln w="9525">
            <a:noFill/>
            <a:miter lim="800000"/>
            <a:headEnd/>
            <a:tailEnd/>
          </a:ln>
          <a:effectLst/>
        </p:spPr>
        <p:txBody>
          <a:bodyPr vert="horz" wrap="square" lIns="274320" tIns="0" rIns="274320" bIns="0" numCol="1" anchor="ctr" anchorCtr="0" compatLnSpc="1">
            <a:prstTxWarp prst="textNoShape">
              <a:avLst/>
            </a:prstTxWarp>
          </a:bodyPr>
          <a:lstStyle>
            <a:lvl1pPr algn="l">
              <a:defRPr sz="3200" spc="-20" baseline="0">
                <a:solidFill>
                  <a:schemeClr val="bg1"/>
                </a:solidFill>
                <a:latin typeface="EYInterstate" panose="02000503020000020004" pitchFamily="2" charset="0"/>
                <a:cs typeface="Arial" pitchFamily="34" charset="0"/>
              </a:defRPr>
            </a:lvl1pPr>
          </a:lstStyle>
          <a:p>
            <a:pPr lvl="0" algn="l" fontAlgn="base">
              <a:lnSpc>
                <a:spcPct val="85000"/>
              </a:lnSpc>
              <a:spcAft>
                <a:spcPct val="0"/>
              </a:spcAft>
            </a:pPr>
            <a:r>
              <a:rPr lang="en-US" dirty="0"/>
              <a:t>Click to edit Master title style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8" name="Rectangle 7"/>
          <p:cNvSpPr/>
          <p:nvPr userDrawn="1"/>
        </p:nvSpPr>
        <p:spPr>
          <a:xfrm>
            <a:off x="10687753" y="-43543"/>
            <a:ext cx="1046441" cy="724377"/>
          </a:xfrm>
          <a:prstGeom prst="rect">
            <a:avLst/>
          </a:pr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9" name="Rectangle 8"/>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10" name="Rectangle 9"/>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11"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2"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3"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4"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5"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16" name="TextBox 15">
            <a:hlinkClick r:id="rId3"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2</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methodology and framework</a:t>
            </a:r>
          </a:p>
        </p:txBody>
      </p:sp>
      <p:sp>
        <p:nvSpPr>
          <p:cNvPr id="17" name="TextBox 16">
            <a:hlinkClick r:id="rId3"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3</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Overview of scope and project approach</a:t>
            </a:r>
          </a:p>
        </p:txBody>
      </p:sp>
      <p:sp>
        <p:nvSpPr>
          <p:cNvPr id="18" name="TextBox 17">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4</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team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to serve</a:t>
            </a:r>
          </a:p>
        </p:txBody>
      </p:sp>
      <p:sp>
        <p:nvSpPr>
          <p:cNvPr id="19" name="TextBox 18">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5</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Project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timeline</a:t>
            </a:r>
          </a:p>
        </p:txBody>
      </p:sp>
      <p:sp>
        <p:nvSpPr>
          <p:cNvPr id="20" name="TextBox 19">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6</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independence policy and requirements</a:t>
            </a:r>
          </a:p>
        </p:txBody>
      </p:sp>
      <p:sp>
        <p:nvSpPr>
          <p:cNvPr id="21" name="TextBox 20">
            <a:hlinkClick r:id="rId4"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7</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Pricing and assumptions</a:t>
            </a:r>
          </a:p>
        </p:txBody>
      </p:sp>
      <p:sp>
        <p:nvSpPr>
          <p:cNvPr id="22" name="TextBox 21">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8</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Appendices</a:t>
            </a:r>
          </a:p>
        </p:txBody>
      </p:sp>
      <p:cxnSp>
        <p:nvCxnSpPr>
          <p:cNvPr id="23" name="Straight Connector 22"/>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30" name="TextBox 29">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1</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Executive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summary</a:t>
            </a:r>
          </a:p>
        </p:txBody>
      </p:sp>
      <p:cxnSp>
        <p:nvCxnSpPr>
          <p:cNvPr id="31" name="Straight Connector 30"/>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6740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4" name="Date Placeholder 3"/>
          <p:cNvSpPr>
            <a:spLocks noGrp="1"/>
          </p:cNvSpPr>
          <p:nvPr>
            <p:ph type="dt" sz="half" idx="10"/>
          </p:nvPr>
        </p:nvSpPr>
        <p:spPr/>
        <p:txBody>
          <a:bodyPr/>
          <a:lstStyle>
            <a:lvl1pPr>
              <a:defRPr/>
            </a:lvl1pPr>
          </a:lstStyle>
          <a:p>
            <a:r>
              <a:rPr lang="en-US" dirty="0"/>
              <a:t>1 January 2014</a:t>
            </a:r>
          </a:p>
        </p:txBody>
      </p:sp>
      <p:sp>
        <p:nvSpPr>
          <p:cNvPr id="5" name="Footer Placeholder 4"/>
          <p:cNvSpPr>
            <a:spLocks noGrp="1"/>
          </p:cNvSpPr>
          <p:nvPr>
            <p:ph type="ftr" sz="quarter" idx="11"/>
          </p:nvPr>
        </p:nvSpPr>
        <p:spPr/>
        <p:txBody>
          <a:bodyPr/>
          <a:lstStyle>
            <a:lvl1pPr>
              <a:defRPr/>
            </a:lvl1pPr>
          </a:lstStyle>
          <a:p>
            <a:r>
              <a:rPr lang="en-GB" dirty="0"/>
              <a:t>Presentation title</a:t>
            </a:r>
          </a:p>
        </p:txBody>
      </p:sp>
      <p:sp>
        <p:nvSpPr>
          <p:cNvPr id="13" name="Title Placeholder 1"/>
          <p:cNvSpPr>
            <a:spLocks noGrp="1"/>
          </p:cNvSpPr>
          <p:nvPr>
            <p:ph type="title"/>
          </p:nvPr>
        </p:nvSpPr>
        <p:spPr>
          <a:xfrm>
            <a:off x="618389" y="848269"/>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4" name="Text Placeholder 2"/>
          <p:cNvSpPr>
            <a:spLocks noGrp="1"/>
          </p:cNvSpPr>
          <p:nvPr>
            <p:ph idx="1"/>
          </p:nvPr>
        </p:nvSpPr>
        <p:spPr>
          <a:xfrm>
            <a:off x="613729" y="1411883"/>
            <a:ext cx="10978515" cy="4224867"/>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59265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4" name="Date Placeholder 3"/>
          <p:cNvSpPr>
            <a:spLocks noGrp="1"/>
          </p:cNvSpPr>
          <p:nvPr>
            <p:ph type="dt" sz="half" idx="10"/>
          </p:nvPr>
        </p:nvSpPr>
        <p:spPr/>
        <p:txBody>
          <a:bodyPr/>
          <a:lstStyle>
            <a:lvl1pPr>
              <a:defRPr/>
            </a:lvl1pPr>
          </a:lstStyle>
          <a:p>
            <a:r>
              <a:rPr lang="en-US" dirty="0"/>
              <a:t>1 January 2014</a:t>
            </a:r>
          </a:p>
        </p:txBody>
      </p:sp>
      <p:sp>
        <p:nvSpPr>
          <p:cNvPr id="5" name="Footer Placeholder 4"/>
          <p:cNvSpPr>
            <a:spLocks noGrp="1"/>
          </p:cNvSpPr>
          <p:nvPr>
            <p:ph type="ftr" sz="quarter" idx="11"/>
          </p:nvPr>
        </p:nvSpPr>
        <p:spPr/>
        <p:txBody>
          <a:bodyPr/>
          <a:lstStyle>
            <a:lvl1pPr>
              <a:defRPr/>
            </a:lvl1pPr>
          </a:lstStyle>
          <a:p>
            <a:r>
              <a:rPr lang="en-GB" dirty="0"/>
              <a:t>Presentation title</a:t>
            </a:r>
          </a:p>
        </p:txBody>
      </p:sp>
      <p:sp>
        <p:nvSpPr>
          <p:cNvPr id="13" name="Title Placeholder 1"/>
          <p:cNvSpPr>
            <a:spLocks noGrp="1"/>
          </p:cNvSpPr>
          <p:nvPr>
            <p:ph type="title"/>
          </p:nvPr>
        </p:nvSpPr>
        <p:spPr>
          <a:xfrm>
            <a:off x="618389" y="848269"/>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4" name="Text Placeholder 2"/>
          <p:cNvSpPr>
            <a:spLocks noGrp="1"/>
          </p:cNvSpPr>
          <p:nvPr>
            <p:ph idx="1"/>
          </p:nvPr>
        </p:nvSpPr>
        <p:spPr>
          <a:xfrm>
            <a:off x="613729" y="1411883"/>
            <a:ext cx="10978515" cy="4224867"/>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421118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3209" y="5340096"/>
            <a:ext cx="1317422" cy="1156968"/>
          </a:xfrm>
          <a:prstGeom prst="rect">
            <a:avLst/>
          </a:prstGeom>
        </p:spPr>
      </p:pic>
      <p:sp>
        <p:nvSpPr>
          <p:cNvPr id="10" name="Rectangle 1"/>
          <p:cNvSpPr>
            <a:spLocks noChangeAspect="1"/>
          </p:cNvSpPr>
          <p:nvPr userDrawn="1"/>
        </p:nvSpPr>
        <p:spPr>
          <a:xfrm>
            <a:off x="2578384" y="777241"/>
            <a:ext cx="9012167"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latin typeface="EYInterstate" panose="02000503020000020004" pitchFamily="2" charset="0"/>
            </a:endParaRPr>
          </a:p>
        </p:txBody>
      </p:sp>
      <p:sp>
        <p:nvSpPr>
          <p:cNvPr id="12" name="Title 1"/>
          <p:cNvSpPr>
            <a:spLocks noGrp="1"/>
          </p:cNvSpPr>
          <p:nvPr>
            <p:ph type="ctrTitle"/>
          </p:nvPr>
        </p:nvSpPr>
        <p:spPr>
          <a:xfrm>
            <a:off x="2951999" y="2240280"/>
            <a:ext cx="8294878" cy="860400"/>
          </a:xfrm>
        </p:spPr>
        <p:txBody>
          <a:bodyPr/>
          <a:lstStyle>
            <a:lvl1pPr>
              <a:defRPr b="1">
                <a:solidFill>
                  <a:srgbClr val="000000"/>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15" name="Subtitle 2"/>
          <p:cNvSpPr>
            <a:spLocks noGrp="1"/>
          </p:cNvSpPr>
          <p:nvPr>
            <p:ph type="subTitle" idx="1"/>
          </p:nvPr>
        </p:nvSpPr>
        <p:spPr>
          <a:xfrm>
            <a:off x="2952001" y="3220754"/>
            <a:ext cx="8294878" cy="645742"/>
          </a:xfrm>
        </p:spPr>
        <p:txBody>
          <a:bodyPr/>
          <a:lstStyle>
            <a:lvl1pPr marL="0" indent="0" algn="l">
              <a:buNone/>
              <a:defRPr sz="2000" b="0">
                <a:solidFill>
                  <a:srgbClr val="000000"/>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178857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94200"/>
            <a:ext cx="10978515"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918" y="1137920"/>
            <a:ext cx="8238744" cy="4834800"/>
          </a:xfrm>
        </p:spPr>
        <p:txBody>
          <a:bodyPr/>
          <a:lstStyle>
            <a:lvl1pPr marL="0" indent="0">
              <a:spcBef>
                <a:spcPts val="0"/>
              </a:spcBef>
              <a:buNone/>
              <a:defRPr>
                <a:solidFill>
                  <a:schemeClr val="bg1"/>
                </a:solidFill>
              </a:defRPr>
            </a:lvl1pPr>
            <a:lvl2pPr marL="0" indent="0">
              <a:spcBef>
                <a:spcPts val="0"/>
              </a:spcBef>
              <a:buNone/>
              <a:defRPr sz="1800">
                <a:solidFill>
                  <a:schemeClr val="bg1"/>
                </a:solidFill>
              </a:defRPr>
            </a:lvl2pPr>
            <a:lvl3pPr marL="0" indent="0">
              <a:spcBef>
                <a:spcPts val="0"/>
              </a:spcBef>
              <a:buNone/>
              <a:defRPr sz="1600">
                <a:solidFill>
                  <a:schemeClr val="bg1"/>
                </a:solidFill>
              </a:defRPr>
            </a:lvl3pPr>
            <a:lvl4pPr marL="0" indent="0">
              <a:spcBef>
                <a:spcPts val="0"/>
              </a:spcBef>
              <a:buNone/>
              <a:defRPr sz="1400">
                <a:solidFill>
                  <a:schemeClr val="bg1"/>
                </a:solidFill>
              </a:defRPr>
            </a:lvl4pPr>
            <a:lvl5pPr marL="0" indent="0">
              <a:spcBef>
                <a:spcPts val="0"/>
              </a:spcBef>
              <a:buNone/>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Cover altern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3209" y="5340096"/>
            <a:ext cx="1317422" cy="1156968"/>
          </a:xfrm>
          <a:prstGeom prst="rect">
            <a:avLst/>
          </a:prstGeom>
        </p:spPr>
      </p:pic>
      <p:sp>
        <p:nvSpPr>
          <p:cNvPr id="8" name="Freeform 5"/>
          <p:cNvSpPr>
            <a:spLocks noChangeAspect="1"/>
          </p:cNvSpPr>
          <p:nvPr userDrawn="1"/>
        </p:nvSpPr>
        <p:spPr bwMode="gray">
          <a:xfrm rot="10800000">
            <a:off x="4371669" y="457201"/>
            <a:ext cx="7221423"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latin typeface="EYInterstate" panose="02000503020000020004" pitchFamily="2" charset="0"/>
            </a:endParaRPr>
          </a:p>
        </p:txBody>
      </p:sp>
      <p:sp>
        <p:nvSpPr>
          <p:cNvPr id="9" name="Title 1"/>
          <p:cNvSpPr>
            <a:spLocks noGrp="1"/>
          </p:cNvSpPr>
          <p:nvPr>
            <p:ph type="ctrTitle"/>
          </p:nvPr>
        </p:nvSpPr>
        <p:spPr>
          <a:xfrm>
            <a:off x="4745282" y="1677507"/>
            <a:ext cx="6538316" cy="860400"/>
          </a:xfrm>
        </p:spPr>
        <p:txBody>
          <a:bodyPr/>
          <a:lstStyle>
            <a:lvl1pPr>
              <a:defRPr b="1">
                <a:solidFill>
                  <a:schemeClr val="tx1"/>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10" name="Subtitle 2"/>
          <p:cNvSpPr>
            <a:spLocks noGrp="1"/>
          </p:cNvSpPr>
          <p:nvPr>
            <p:ph type="subTitle" idx="1"/>
          </p:nvPr>
        </p:nvSpPr>
        <p:spPr>
          <a:xfrm>
            <a:off x="4745282" y="2685128"/>
            <a:ext cx="6538316" cy="645742"/>
          </a:xfrm>
        </p:spPr>
        <p:txBody>
          <a:bodyPr/>
          <a:lstStyle>
            <a:lvl1pPr marL="0" indent="0" algn="l">
              <a:buNone/>
              <a:defRPr sz="2000">
                <a:solidFill>
                  <a:schemeClr val="tx1"/>
                </a:solidFill>
                <a:latin typeface="EYInterstate" panose="02000503020000020004" pitchFamily="2" charset="0"/>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spTree>
    <p:extLst>
      <p:ext uri="{BB962C8B-B14F-4D97-AF65-F5344CB8AC3E}">
        <p14:creationId xmlns:p14="http://schemas.microsoft.com/office/powerpoint/2010/main" val="32690566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Cover with beam (legacy)">
    <p:spTree>
      <p:nvGrpSpPr>
        <p:cNvPr id="1" name=""/>
        <p:cNvGrpSpPr/>
        <p:nvPr/>
      </p:nvGrpSpPr>
      <p:grpSpPr>
        <a:xfrm>
          <a:off x="0" y="0"/>
          <a:ext cx="0" cy="0"/>
          <a:chOff x="0" y="0"/>
          <a:chExt cx="0" cy="0"/>
        </a:xfrm>
      </p:grpSpPr>
      <p:grpSp>
        <p:nvGrpSpPr>
          <p:cNvPr id="12" name="Group 11"/>
          <p:cNvGrpSpPr/>
          <p:nvPr userDrawn="1"/>
        </p:nvGrpSpPr>
        <p:grpSpPr>
          <a:xfrm>
            <a:off x="-8714" y="2405084"/>
            <a:ext cx="12207064"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chemeClr val="bg1"/>
                </a:solidFill>
                <a:latin typeface="EYInterstate" panose="02000503020000020004" pitchFamily="2" charset="0"/>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sp>
        <p:nvSpPr>
          <p:cNvPr id="2" name="Title 1"/>
          <p:cNvSpPr>
            <a:spLocks noGrp="1"/>
          </p:cNvSpPr>
          <p:nvPr>
            <p:ph type="ctrTitle"/>
          </p:nvPr>
        </p:nvSpPr>
        <p:spPr>
          <a:xfrm>
            <a:off x="3025191" y="777600"/>
            <a:ext cx="7369607" cy="860400"/>
          </a:xfrm>
        </p:spPr>
        <p:txBody>
          <a:bodyPr/>
          <a:lstStyle>
            <a:lvl1pPr>
              <a:defRPr b="1">
                <a:solidFill>
                  <a:srgbClr val="000000"/>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3025191" y="1753200"/>
            <a:ext cx="7369607" cy="968400"/>
          </a:xfrm>
        </p:spPr>
        <p:txBody>
          <a:bodyPr/>
          <a:lstStyle>
            <a:lvl1pPr marL="0" indent="0" algn="l">
              <a:buNone/>
              <a:defRPr sz="2000">
                <a:solidFill>
                  <a:srgbClr val="000000"/>
                </a:solidFill>
                <a:latin typeface="EYInterstate" panose="02000503020000020004" pitchFamily="2" charset="0"/>
                <a:cs typeface="Arial" pitchFamily="34" charset="0"/>
              </a:defRPr>
            </a:lvl1pPr>
            <a:lvl2pPr marL="0" indent="0" algn="l">
              <a:buNone/>
              <a:defRPr sz="16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endParaRPr lang="en-GB" dirty="0"/>
          </a:p>
        </p:txBody>
      </p:sp>
      <p:pic>
        <p:nvPicPr>
          <p:cNvPr id="10" name="Picture 9" descr="EY_Logo2.emf"/>
          <p:cNvPicPr>
            <a:picLocks noChangeAspect="1"/>
          </p:cNvPicPr>
          <p:nvPr userDrawn="1"/>
        </p:nvPicPr>
        <p:blipFill>
          <a:blip r:embed="rId3" cstate="print"/>
          <a:stretch>
            <a:fillRect/>
          </a:stretch>
        </p:blipFill>
        <p:spPr>
          <a:xfrm>
            <a:off x="3025191" y="5754254"/>
            <a:ext cx="1319558" cy="749808"/>
          </a:xfrm>
          <a:prstGeom prst="rect">
            <a:avLst/>
          </a:prstGeom>
        </p:spPr>
      </p:pic>
    </p:spTree>
    <p:extLst>
      <p:ext uri="{BB962C8B-B14F-4D97-AF65-F5344CB8AC3E}">
        <p14:creationId xmlns:p14="http://schemas.microsoft.com/office/powerpoint/2010/main" val="19329048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b="1">
                <a:solidFill>
                  <a:schemeClr val="tx1"/>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918" y="1425599"/>
            <a:ext cx="10978515" cy="4698977"/>
          </a:xfrm>
          <a:prstGeom prst="rect">
            <a:avLst/>
          </a:prstGeom>
        </p:spPr>
        <p:txBody>
          <a:bodyPr/>
          <a:lstStyle>
            <a:lvl1pPr marL="356616"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1pPr>
            <a:lvl2pPr marL="713232"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2pPr>
            <a:lvl3pPr marL="1069848"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3pPr>
            <a:lvl4pPr marL="1426464"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4pPr>
            <a:lvl5pPr marL="1783080"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41793955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b="1">
                <a:solidFill>
                  <a:schemeClr val="tx1"/>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918" y="1425599"/>
            <a:ext cx="10978515" cy="4698977"/>
          </a:xfrm>
          <a:prstGeom prst="rect">
            <a:avLst/>
          </a:prstGeom>
        </p:spPr>
        <p:txBody>
          <a:bodyPr/>
          <a:lstStyle>
            <a:lvl1pPr marL="0" indent="0">
              <a:buNone/>
              <a:defRPr>
                <a:solidFill>
                  <a:schemeClr val="tx1"/>
                </a:solidFill>
                <a:latin typeface="EYInterstate" panose="02000503020000020004" pitchFamily="2" charset="0"/>
                <a:cs typeface="Arial" pitchFamily="34" charset="0"/>
              </a:defRPr>
            </a:lvl1pPr>
            <a:lvl2pPr marL="0" indent="0">
              <a:buNone/>
              <a:defRPr>
                <a:solidFill>
                  <a:schemeClr val="tx1"/>
                </a:solidFill>
                <a:latin typeface="EYInterstate" panose="02000503020000020004" pitchFamily="2" charset="0"/>
                <a:cs typeface="Arial" pitchFamily="34" charset="0"/>
              </a:defRPr>
            </a:lvl2pPr>
            <a:lvl3pPr marL="0" indent="0">
              <a:buNone/>
              <a:defRPr>
                <a:solidFill>
                  <a:schemeClr val="tx1"/>
                </a:solidFill>
                <a:latin typeface="EYInterstate" panose="02000503020000020004" pitchFamily="2" charset="0"/>
                <a:cs typeface="Arial" pitchFamily="34" charset="0"/>
              </a:defRPr>
            </a:lvl3pPr>
            <a:lvl4pPr marL="0" indent="0">
              <a:buNone/>
              <a:defRPr>
                <a:solidFill>
                  <a:schemeClr val="tx1"/>
                </a:solidFill>
                <a:latin typeface="EYInterstate" panose="02000503020000020004" pitchFamily="2" charset="0"/>
                <a:cs typeface="Arial" pitchFamily="34" charset="0"/>
              </a:defRPr>
            </a:lvl4pPr>
            <a:lvl5pPr marL="0" indent="0">
              <a:buNone/>
              <a:defRPr>
                <a:solidFill>
                  <a:schemeClr val="tx1"/>
                </a:solidFill>
                <a:latin typeface="EYInterstate" panose="02000503020000020004" pitchFamily="2"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21382253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tx1"/>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609918" y="1425599"/>
            <a:ext cx="10978515" cy="4698977"/>
          </a:xfrm>
          <a:prstGeom prst="rect">
            <a:avLst/>
          </a:prstGeom>
        </p:spPr>
        <p:txBody>
          <a:bodyPr/>
          <a:lstStyle>
            <a:lvl1pPr marL="0" indent="0">
              <a:buNone/>
              <a:defRPr>
                <a:solidFill>
                  <a:schemeClr val="tx1"/>
                </a:solidFill>
                <a:latin typeface="EYInterstate" panose="02000503020000020004" pitchFamily="2" charset="0"/>
                <a:cs typeface="Arial" pitchFamily="34" charset="0"/>
              </a:defRPr>
            </a:lvl1pPr>
            <a:lvl2pPr marL="356616"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2pPr>
            <a:lvl3pPr marL="713232"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3pPr>
            <a:lvl4pPr marL="1069848"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4pPr>
            <a:lvl5pPr marL="1426464" indent="-356616">
              <a:buFont typeface="EYInterstate" panose="02000503020000020004" pitchFamily="2" charset="0"/>
              <a:buChar char="•"/>
              <a:defRPr>
                <a:solidFill>
                  <a:schemeClr val="tx1"/>
                </a:solidFill>
                <a:latin typeface="EYInterstate" panose="02000503020000020004" pitchFamily="2"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32105570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6" name="Title 5"/>
          <p:cNvSpPr>
            <a:spLocks noGrp="1"/>
          </p:cNvSpPr>
          <p:nvPr>
            <p:ph type="title"/>
          </p:nvPr>
        </p:nvSpPr>
        <p:spPr>
          <a:xfrm>
            <a:off x="609918" y="201600"/>
            <a:ext cx="10982751" cy="860400"/>
          </a:xfrm>
          <a:prstGeom prst="rect">
            <a:avLst/>
          </a:prstGeom>
        </p:spPr>
        <p:txBody>
          <a:bodyPr/>
          <a:lstStyle>
            <a:lvl1pPr>
              <a:defRPr>
                <a:latin typeface="EYInterstate" panose="02000503020000020004" pitchFamily="2" charset="0"/>
              </a:defRPr>
            </a:lvl1pPr>
          </a:lstStyle>
          <a:p>
            <a:r>
              <a:rPr lang="en-US" dirty="0"/>
              <a:t>Click to edit Master title style</a:t>
            </a:r>
          </a:p>
        </p:txBody>
      </p:sp>
    </p:spTree>
    <p:extLst>
      <p:ext uri="{BB962C8B-B14F-4D97-AF65-F5344CB8AC3E}">
        <p14:creationId xmlns:p14="http://schemas.microsoft.com/office/powerpoint/2010/main" val="24016620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8"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bg1"/>
              </a:solidFill>
              <a:latin typeface="EYInterstate" panose="02000503020000020004" pitchFamily="2" charset="0"/>
              <a:cs typeface="Arial" pitchFamily="34" charset="0"/>
            </a:endParaRPr>
          </a:p>
        </p:txBody>
      </p:sp>
      <p:sp>
        <p:nvSpPr>
          <p:cNvPr id="6" name="Title 5"/>
          <p:cNvSpPr>
            <a:spLocks noGrp="1"/>
          </p:cNvSpPr>
          <p:nvPr>
            <p:ph type="title"/>
          </p:nvPr>
        </p:nvSpPr>
        <p:spPr>
          <a:xfrm>
            <a:off x="609918" y="201600"/>
            <a:ext cx="10982751" cy="860400"/>
          </a:xfrm>
          <a:prstGeom prst="rect">
            <a:avLst/>
          </a:prstGeo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8475745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tx1"/>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3" name="Content Placeholder 2"/>
          <p:cNvSpPr>
            <a:spLocks noGrp="1"/>
          </p:cNvSpPr>
          <p:nvPr>
            <p:ph sz="half" idx="1"/>
          </p:nvPr>
        </p:nvSpPr>
        <p:spPr>
          <a:xfrm>
            <a:off x="609917" y="1426465"/>
            <a:ext cx="5387605" cy="4698111"/>
          </a:xfrm>
          <a:prstGeom prst="rect">
            <a:avLst/>
          </a:prstGeom>
        </p:spPr>
        <p:txBody>
          <a:bodyPr/>
          <a:lstStyle>
            <a:lvl1pPr marL="356616" indent="-356616">
              <a:buFont typeface="EYInterstate" panose="02000503020000020004" pitchFamily="2" charset="0"/>
              <a:buChar char="•"/>
              <a:defRPr sz="2400">
                <a:solidFill>
                  <a:schemeClr val="tx1"/>
                </a:solidFill>
                <a:latin typeface="EYInterstate" panose="02000503020000020004" pitchFamily="2" charset="0"/>
                <a:cs typeface="Arial" pitchFamily="34" charset="0"/>
              </a:defRPr>
            </a:lvl1pPr>
            <a:lvl2pPr marL="713232" indent="-356616">
              <a:buFont typeface="EYInterstate" panose="02000503020000020004" pitchFamily="2" charset="0"/>
              <a:buChar char="•"/>
              <a:defRPr sz="2400">
                <a:solidFill>
                  <a:schemeClr val="tx1"/>
                </a:solidFill>
                <a:latin typeface="EYInterstate" panose="02000503020000020004" pitchFamily="2" charset="0"/>
                <a:cs typeface="Arial" pitchFamily="34" charset="0"/>
              </a:defRPr>
            </a:lvl2pPr>
            <a:lvl3pPr marL="1069848" indent="-356616">
              <a:buFont typeface="EYInterstate" panose="02000503020000020004" pitchFamily="2" charset="0"/>
              <a:buChar char="•"/>
              <a:defRPr sz="2000">
                <a:solidFill>
                  <a:schemeClr val="tx1"/>
                </a:solidFill>
                <a:latin typeface="EYInterstate" panose="02000503020000020004" pitchFamily="2" charset="0"/>
                <a:cs typeface="Arial" pitchFamily="34" charset="0"/>
              </a:defRPr>
            </a:lvl3pPr>
            <a:lvl4pPr marL="1426464" indent="-356616">
              <a:buFont typeface="EYInterstate" panose="02000503020000020004" pitchFamily="2" charset="0"/>
              <a:buChar char="•"/>
              <a:defRPr sz="1800">
                <a:solidFill>
                  <a:schemeClr val="tx1"/>
                </a:solidFill>
                <a:latin typeface="EYInterstate" panose="02000503020000020004" pitchFamily="2" charset="0"/>
                <a:cs typeface="Arial" pitchFamily="34" charset="0"/>
              </a:defRPr>
            </a:lvl4pPr>
            <a:lvl5pPr marL="1783080" indent="-356616">
              <a:buFont typeface="EYInterstate" panose="02000503020000020004" pitchFamily="2" charset="0"/>
              <a:buChar char="•"/>
              <a:defRPr sz="1800">
                <a:solidFill>
                  <a:schemeClr val="tx1"/>
                </a:solidFill>
                <a:latin typeface="EYInterstate" panose="02000503020000020004" pitchFamily="2"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0828" y="1426465"/>
            <a:ext cx="5387605" cy="4698111"/>
          </a:xfrm>
          <a:prstGeom prst="rect">
            <a:avLst/>
          </a:prstGeom>
        </p:spPr>
        <p:txBody>
          <a:bodyPr/>
          <a:lstStyle>
            <a:lvl1pPr marL="356616" indent="-356616">
              <a:buFont typeface="EYInterstate" panose="02000503020000020004" pitchFamily="2" charset="0"/>
              <a:buChar char="•"/>
              <a:defRPr sz="2400">
                <a:solidFill>
                  <a:schemeClr val="tx1"/>
                </a:solidFill>
                <a:latin typeface="EYInterstate" panose="02000503020000020004" pitchFamily="2" charset="0"/>
                <a:cs typeface="Arial" pitchFamily="34" charset="0"/>
              </a:defRPr>
            </a:lvl1pPr>
            <a:lvl2pPr marL="713232" indent="-356616">
              <a:buFont typeface="EYInterstate" panose="02000503020000020004" pitchFamily="2" charset="0"/>
              <a:buChar char="•"/>
              <a:defRPr sz="2400">
                <a:solidFill>
                  <a:schemeClr val="tx1"/>
                </a:solidFill>
                <a:latin typeface="EYInterstate" panose="02000503020000020004" pitchFamily="2" charset="0"/>
                <a:cs typeface="Arial" pitchFamily="34" charset="0"/>
              </a:defRPr>
            </a:lvl2pPr>
            <a:lvl3pPr marL="1069848" indent="-356616">
              <a:buFont typeface="EYInterstate" panose="02000503020000020004" pitchFamily="2" charset="0"/>
              <a:buChar char="•"/>
              <a:defRPr sz="2000">
                <a:solidFill>
                  <a:schemeClr val="tx1"/>
                </a:solidFill>
                <a:latin typeface="EYInterstate" panose="02000503020000020004" pitchFamily="2" charset="0"/>
                <a:cs typeface="Arial" pitchFamily="34" charset="0"/>
              </a:defRPr>
            </a:lvl3pPr>
            <a:lvl4pPr marL="1426464" indent="-356616">
              <a:buFont typeface="EYInterstate" panose="02000503020000020004" pitchFamily="2" charset="0"/>
              <a:buChar char="•"/>
              <a:defRPr sz="1800">
                <a:solidFill>
                  <a:schemeClr val="tx1"/>
                </a:solidFill>
                <a:latin typeface="EYInterstate" panose="02000503020000020004" pitchFamily="2" charset="0"/>
                <a:cs typeface="Arial" pitchFamily="34" charset="0"/>
              </a:defRPr>
            </a:lvl4pPr>
            <a:lvl5pPr marL="1783080" indent="-356616">
              <a:buFont typeface="EYInterstate" panose="02000503020000020004" pitchFamily="2" charset="0"/>
              <a:buChar char="•"/>
              <a:defRPr sz="1800">
                <a:solidFill>
                  <a:schemeClr val="tx1"/>
                </a:solidFill>
                <a:latin typeface="EYInterstate" panose="02000503020000020004" pitchFamily="2"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
        <p:nvSpPr>
          <p:cNvPr id="12"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20210553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918" y="201600"/>
            <a:ext cx="10982751" cy="860400"/>
          </a:xfrm>
          <a:prstGeom prst="rect">
            <a:avLst/>
          </a:prstGeom>
        </p:spPr>
        <p:txBody>
          <a:bodyPr/>
          <a:lstStyle>
            <a:lvl1pPr>
              <a:defRPr>
                <a:solidFill>
                  <a:schemeClr val="tx1"/>
                </a:solidFill>
                <a:latin typeface="EYInterstate" panose="02000503020000020004" pitchFamily="2" charset="0"/>
                <a:cs typeface="Arial" pitchFamily="34" charset="0"/>
              </a:defRPr>
            </a:lvl1pPr>
          </a:lstStyle>
          <a:p>
            <a:r>
              <a:rPr lang="en-US" dirty="0"/>
              <a:t>Click to edit Master title style</a:t>
            </a:r>
            <a:endParaRPr lang="en-GB" dirty="0"/>
          </a:p>
        </p:txBody>
      </p:sp>
      <p:sp>
        <p:nvSpPr>
          <p:cNvPr id="8" name="Line 10"/>
          <p:cNvSpPr>
            <a:spLocks noChangeShapeType="1"/>
          </p:cNvSpPr>
          <p:nvPr userDrawn="1"/>
        </p:nvSpPr>
        <p:spPr bwMode="auto">
          <a:xfrm>
            <a:off x="609918" y="1044000"/>
            <a:ext cx="10978515"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
        <p:nvSpPr>
          <p:cNvPr id="9"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
        <p:nvSpPr>
          <p:cNvPr id="13" name="Content Placeholder 2"/>
          <p:cNvSpPr>
            <a:spLocks noGrp="1"/>
          </p:cNvSpPr>
          <p:nvPr>
            <p:ph sz="half" idx="1"/>
          </p:nvPr>
        </p:nvSpPr>
        <p:spPr>
          <a:xfrm>
            <a:off x="609917" y="2121114"/>
            <a:ext cx="5393208" cy="3994963"/>
          </a:xfrm>
          <a:prstGeom prst="rect">
            <a:avLst/>
          </a:prstGeom>
        </p:spPr>
        <p:txBody>
          <a:bodyPr/>
          <a:lstStyle>
            <a:lvl1pPr marL="356616" indent="-356616">
              <a:buFont typeface="EYInterstate" panose="02000503020000020004" pitchFamily="2" charset="0"/>
              <a:buChar char="•"/>
              <a:defRPr sz="2400">
                <a:solidFill>
                  <a:schemeClr val="tx1"/>
                </a:solidFill>
              </a:defRPr>
            </a:lvl1pPr>
            <a:lvl2pPr marL="713232" indent="-356616">
              <a:buFont typeface="EYInterstate" panose="02000503020000020004" pitchFamily="2" charset="0"/>
              <a:buChar char="•"/>
              <a:defRPr sz="2400">
                <a:solidFill>
                  <a:schemeClr val="tx1"/>
                </a:solidFill>
              </a:defRPr>
            </a:lvl2pPr>
            <a:lvl3pPr marL="1069848" indent="-356616">
              <a:buFont typeface="EYInterstate" panose="02000503020000020004" pitchFamily="2" charset="0"/>
              <a:buChar char="•"/>
              <a:defRPr sz="2000">
                <a:solidFill>
                  <a:schemeClr val="tx1"/>
                </a:solidFill>
              </a:defRPr>
            </a:lvl3pPr>
            <a:lvl4pPr marL="1426464" indent="-356616">
              <a:buFont typeface="EYInterstate" panose="02000503020000020004" pitchFamily="2" charset="0"/>
              <a:buChar char="•"/>
              <a:defRPr sz="1800">
                <a:solidFill>
                  <a:schemeClr val="tx1"/>
                </a:solidFill>
              </a:defRPr>
            </a:lvl4pPr>
            <a:lvl5pPr marL="1783080" indent="-356616">
              <a:buFont typeface="EYInterstate" panose="02000503020000020004" pitchFamily="2" charset="0"/>
              <a:buChar char="•"/>
              <a:defRPr sz="18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3"/>
          <p:cNvSpPr>
            <a:spLocks noGrp="1"/>
          </p:cNvSpPr>
          <p:nvPr>
            <p:ph sz="half" idx="2"/>
          </p:nvPr>
        </p:nvSpPr>
        <p:spPr>
          <a:xfrm>
            <a:off x="6204830" y="2121114"/>
            <a:ext cx="5393208" cy="3994963"/>
          </a:xfrm>
          <a:prstGeom prst="rect">
            <a:avLst/>
          </a:prstGeom>
        </p:spPr>
        <p:txBody>
          <a:bodyPr/>
          <a:lstStyle>
            <a:lvl1pPr marL="356616" indent="-356616">
              <a:buFont typeface="EYInterstate" panose="02000503020000020004" pitchFamily="2" charset="0"/>
              <a:buChar char="•"/>
              <a:defRPr sz="2400">
                <a:solidFill>
                  <a:schemeClr val="tx1"/>
                </a:solidFill>
              </a:defRPr>
            </a:lvl1pPr>
            <a:lvl2pPr marL="713232" indent="-356616">
              <a:buFont typeface="EYInterstate" panose="02000503020000020004" pitchFamily="2" charset="0"/>
              <a:buChar char="•"/>
              <a:defRPr sz="2400">
                <a:solidFill>
                  <a:schemeClr val="tx1"/>
                </a:solidFill>
              </a:defRPr>
            </a:lvl2pPr>
            <a:lvl3pPr marL="1069848" indent="-356616">
              <a:buFont typeface="EYInterstate" panose="02000503020000020004" pitchFamily="2" charset="0"/>
              <a:buChar char="•"/>
              <a:defRPr sz="2000">
                <a:solidFill>
                  <a:schemeClr val="tx1"/>
                </a:solidFill>
              </a:defRPr>
            </a:lvl3pPr>
            <a:lvl4pPr marL="1426464" indent="-356616">
              <a:buFont typeface="EYInterstate" panose="02000503020000020004" pitchFamily="2" charset="0"/>
              <a:buChar char="•"/>
              <a:defRPr sz="1800">
                <a:solidFill>
                  <a:schemeClr val="tx1"/>
                </a:solidFill>
              </a:defRPr>
            </a:lvl4pPr>
            <a:lvl5pPr marL="1783080" indent="-356616">
              <a:buFont typeface="EYInterstate" panose="02000503020000020004" pitchFamily="2" charset="0"/>
              <a:buChar char="•"/>
              <a:defRPr sz="18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9"/>
          <p:cNvSpPr>
            <a:spLocks noGrp="1"/>
          </p:cNvSpPr>
          <p:nvPr>
            <p:ph type="body" sz="quarter" idx="12"/>
          </p:nvPr>
        </p:nvSpPr>
        <p:spPr>
          <a:xfrm>
            <a:off x="609917" y="1426464"/>
            <a:ext cx="5393208" cy="640800"/>
          </a:xfrm>
          <a:prstGeom prst="rect">
            <a:avLst/>
          </a:prstGeom>
        </p:spPr>
        <p:txBody>
          <a:bodyPr anchor="t" anchorCtr="0"/>
          <a:lstStyle>
            <a:lvl1pPr>
              <a:buNone/>
              <a:defRPr b="1">
                <a:solidFill>
                  <a:schemeClr val="tx1"/>
                </a:solidFill>
              </a:defRPr>
            </a:lvl1pPr>
          </a:lstStyle>
          <a:p>
            <a:pPr lvl="0"/>
            <a:endParaRPr lang="en-GB" dirty="0"/>
          </a:p>
        </p:txBody>
      </p:sp>
      <p:sp>
        <p:nvSpPr>
          <p:cNvPr id="16" name="Text Placeholder 9"/>
          <p:cNvSpPr>
            <a:spLocks noGrp="1"/>
          </p:cNvSpPr>
          <p:nvPr>
            <p:ph type="body" sz="quarter" idx="13"/>
          </p:nvPr>
        </p:nvSpPr>
        <p:spPr>
          <a:xfrm>
            <a:off x="6204830" y="1426464"/>
            <a:ext cx="5393208" cy="640800"/>
          </a:xfrm>
          <a:prstGeom prst="rect">
            <a:avLst/>
          </a:prstGeom>
        </p:spPr>
        <p:txBody>
          <a:bodyPr anchor="t" anchorCtr="0"/>
          <a:lstStyle>
            <a:lvl1pPr>
              <a:buNone/>
              <a:defRPr b="1">
                <a:solidFill>
                  <a:schemeClr val="tx1"/>
                </a:solidFill>
              </a:defRPr>
            </a:lvl1pPr>
          </a:lstStyle>
          <a:p>
            <a:pPr lvl="0"/>
            <a:endParaRPr lang="en-GB" dirty="0"/>
          </a:p>
        </p:txBody>
      </p:sp>
    </p:spTree>
    <p:extLst>
      <p:ext uri="{BB962C8B-B14F-4D97-AF65-F5344CB8AC3E}">
        <p14:creationId xmlns:p14="http://schemas.microsoft.com/office/powerpoint/2010/main" val="17853276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802" y="1024129"/>
            <a:ext cx="10978515" cy="1643063"/>
          </a:xfrm>
          <a:prstGeom prst="rect">
            <a:avLst/>
          </a:prstGeom>
        </p:spPr>
        <p:txBody>
          <a:bodyPr/>
          <a:lstStyle>
            <a:lvl1pPr marL="0" indent="0" algn="l">
              <a:lnSpc>
                <a:spcPct val="85000"/>
              </a:lnSpc>
              <a:spcBef>
                <a:spcPts val="0"/>
              </a:spcBef>
              <a:buNone/>
              <a:defRPr sz="5000" b="1">
                <a:solidFill>
                  <a:schemeClr val="tx1"/>
                </a:solidFill>
                <a:latin typeface="EYInterstate" panose="02000503020000020004" pitchFamily="2" charset="0"/>
                <a:cs typeface="Arial" pitchFamily="34"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550792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800" y="2851522"/>
            <a:ext cx="4447800" cy="1202318"/>
          </a:xfrm>
        </p:spPr>
        <p:txBody>
          <a:bodyPr vert="horz" lIns="0" tIns="0" rIns="0" bIns="0" rtlCol="0" anchor="ctr" anchorCtr="0">
            <a:noAutofit/>
          </a:bodyPr>
          <a:lstStyle>
            <a:lvl1pPr marL="0" indent="0">
              <a:buNone/>
              <a:defRPr kumimoji="0" lang="en-IN" sz="3600"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616" marR="0" lvl="0" indent="-356616" defTabSz="1007887"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8937044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tx1"/>
                </a:solidFill>
                <a:latin typeface="EYInterstate" panose="02000503020000020004" pitchFamily="2" charset="0"/>
                <a:cs typeface="Arial" pitchFamily="34" charset="0"/>
              </a:defRPr>
            </a:lvl1pPr>
          </a:lstStyle>
          <a:p>
            <a:pPr lvl="0" algn="l" fontAlgn="base">
              <a:lnSpc>
                <a:spcPct val="85000"/>
              </a:lnSpc>
              <a:spcAft>
                <a:spcPct val="0"/>
              </a:spcAft>
            </a:pPr>
            <a:r>
              <a:rPr lang="en-US" dirty="0"/>
              <a:t>Click to edit Master title style</a:t>
            </a:r>
          </a:p>
        </p:txBody>
      </p:sp>
      <p:sp>
        <p:nvSpPr>
          <p:cNvPr id="3077" name="Freeform 5"/>
          <p:cNvSpPr>
            <a:spLocks/>
          </p:cNvSpPr>
          <p:nvPr userDrawn="1"/>
        </p:nvSpPr>
        <p:spPr bwMode="gray">
          <a:xfrm>
            <a:off x="609918" y="10424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22141843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tx1"/>
                </a:solidFill>
                <a:latin typeface="EYInterstate" panose="02000503020000020004" pitchFamily="2" charset="0"/>
                <a:cs typeface="Arial" pitchFamily="34" charset="0"/>
              </a:defRPr>
            </a:lvl1pPr>
          </a:lstStyle>
          <a:p>
            <a:pPr lvl="0" algn="l" fontAlgn="base">
              <a:lnSpc>
                <a:spcPct val="85000"/>
              </a:lnSpc>
              <a:spcAft>
                <a:spcPct val="0"/>
              </a:spcAft>
            </a:pPr>
            <a:r>
              <a:rPr lang="en-US" dirty="0"/>
              <a:t>Click to edit Master title style</a:t>
            </a:r>
          </a:p>
        </p:txBody>
      </p:sp>
      <p:sp>
        <p:nvSpPr>
          <p:cNvPr id="4101" name="Freeform 5"/>
          <p:cNvSpPr>
            <a:spLocks/>
          </p:cNvSpPr>
          <p:nvPr userDrawn="1"/>
        </p:nvSpPr>
        <p:spPr bwMode="gray">
          <a:xfrm>
            <a:off x="609918" y="1042417"/>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5094170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918" y="201168"/>
            <a:ext cx="10978515"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tx1"/>
                </a:solidFill>
                <a:latin typeface="EYInterstate" panose="02000503020000020004" pitchFamily="2" charset="0"/>
                <a:cs typeface="Arial" pitchFamily="34" charset="0"/>
              </a:defRPr>
            </a:lvl1pPr>
          </a:lstStyle>
          <a:p>
            <a:pPr lvl="0" algn="l" fontAlgn="base">
              <a:lnSpc>
                <a:spcPct val="85000"/>
              </a:lnSpc>
              <a:spcAft>
                <a:spcPct val="0"/>
              </a:spcAft>
            </a:pPr>
            <a:r>
              <a:rPr lang="en-US" dirty="0"/>
              <a:t>Click to edit Master title style</a:t>
            </a:r>
          </a:p>
        </p:txBody>
      </p:sp>
      <p:sp>
        <p:nvSpPr>
          <p:cNvPr id="4101" name="Freeform 5"/>
          <p:cNvSpPr>
            <a:spLocks/>
          </p:cNvSpPr>
          <p:nvPr userDrawn="1"/>
        </p:nvSpPr>
        <p:spPr bwMode="gray">
          <a:xfrm>
            <a:off x="609918" y="1040400"/>
            <a:ext cx="10978515"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197627519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800" y="6243638"/>
            <a:ext cx="10978515" cy="0"/>
          </a:xfrm>
          <a:prstGeom prst="line">
            <a:avLst/>
          </a:prstGeom>
          <a:noFill/>
          <a:ln w="3175">
            <a:solidFill>
              <a:schemeClr val="bg1"/>
            </a:solidFill>
            <a:round/>
            <a:headEnd/>
            <a:tailEnd/>
          </a:ln>
          <a:effectLst/>
        </p:spPr>
        <p:txBody>
          <a:bodyPr wrap="none" anchor="ctr"/>
          <a:lstStyle/>
          <a:p>
            <a:endParaRPr lang="en-US" sz="1800" noProof="0" dirty="0">
              <a:solidFill>
                <a:schemeClr val="bg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26737687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Letter">
    <p:spTree>
      <p:nvGrpSpPr>
        <p:cNvPr id="1" name=""/>
        <p:cNvGrpSpPr/>
        <p:nvPr/>
      </p:nvGrpSpPr>
      <p:grpSpPr>
        <a:xfrm>
          <a:off x="0" y="0"/>
          <a:ext cx="0" cy="0"/>
          <a:chOff x="0" y="0"/>
          <a:chExt cx="0" cy="0"/>
        </a:xfrm>
      </p:grpSpPr>
      <p:sp>
        <p:nvSpPr>
          <p:cNvPr id="36" name="Rectangle 2"/>
          <p:cNvSpPr>
            <a:spLocks noGrp="1" noChangeArrowheads="1"/>
          </p:cNvSpPr>
          <p:nvPr>
            <p:ph idx="1"/>
          </p:nvPr>
        </p:nvSpPr>
        <p:spPr bwMode="auto">
          <a:xfrm>
            <a:off x="609918" y="1433513"/>
            <a:ext cx="10975291" cy="4702175"/>
          </a:xfrm>
          <a:prstGeom prst="rect">
            <a:avLst/>
          </a:prstGeom>
          <a:noFill/>
          <a:ln w="9525">
            <a:noFill/>
            <a:miter lim="800000"/>
            <a:headEnd/>
            <a:tailEnd/>
          </a:ln>
        </p:spPr>
        <p:txBody>
          <a:bodyPr lIns="0" tIns="41029" rIns="0" bIns="41029"/>
          <a:lstStyle>
            <a:lvl1pPr marL="0" indent="0" algn="l" defTabSz="914608" rtl="0" eaLnBrk="0" fontAlgn="base" hangingPunct="0">
              <a:spcBef>
                <a:spcPts val="0"/>
              </a:spcBef>
              <a:spcAft>
                <a:spcPts val="808"/>
              </a:spcAft>
              <a:buClr>
                <a:schemeClr val="accent1"/>
              </a:buClr>
              <a:buFont typeface="EYInterstate" pitchFamily="2" charset="0"/>
              <a:buNone/>
              <a:tabLst>
                <a:tab pos="4102913" algn="l"/>
              </a:tabLst>
              <a:defRPr lang="en-US" sz="1000" dirty="0" smtClean="0">
                <a:solidFill>
                  <a:schemeClr val="tx1"/>
                </a:solidFill>
                <a:latin typeface="EYInterstate" panose="02000503020000020004" pitchFamily="2" charset="0"/>
                <a:ea typeface="+mn-ea"/>
                <a:cs typeface="+mn-cs"/>
              </a:defRPr>
            </a:lvl1pPr>
            <a:lvl2pPr marL="306294" indent="-195174" algn="l" defTabSz="914608" rtl="0" eaLnBrk="0" fontAlgn="base" hangingPunct="0">
              <a:spcBef>
                <a:spcPts val="0"/>
              </a:spcBef>
              <a:spcAft>
                <a:spcPts val="538"/>
              </a:spcAft>
              <a:buClr>
                <a:schemeClr val="accent6"/>
              </a:buClr>
              <a:buFont typeface="EYInterstate Light" pitchFamily="2" charset="0"/>
              <a:buChar char="•"/>
              <a:tabLst>
                <a:tab pos="5150011" algn="l"/>
              </a:tabLst>
              <a:defRPr lang="en-US" sz="1000" dirty="0" smtClean="0">
                <a:solidFill>
                  <a:schemeClr val="tx1"/>
                </a:solidFill>
                <a:latin typeface="EYInterstate Light" panose="02000506000000020004" pitchFamily="2" charset="0"/>
                <a:ea typeface="+mn-ea"/>
                <a:cs typeface="+mn-cs"/>
              </a:defRPr>
            </a:lvl2pPr>
            <a:lvl3pPr marL="468701" indent="-158134" algn="l" defTabSz="914608" rtl="0" eaLnBrk="0" fontAlgn="base" hangingPunct="0">
              <a:spcBef>
                <a:spcPts val="0"/>
              </a:spcBef>
              <a:spcAft>
                <a:spcPts val="538"/>
              </a:spcAft>
              <a:buClr>
                <a:schemeClr val="accent1"/>
              </a:buClr>
              <a:buFont typeface="EYInterstate Light" pitchFamily="2" charset="0"/>
              <a:buChar char="—"/>
              <a:tabLst>
                <a:tab pos="5150011" algn="l"/>
              </a:tabLst>
              <a:defRPr lang="en-US" sz="1000" dirty="0" smtClean="0">
                <a:solidFill>
                  <a:schemeClr val="tx1"/>
                </a:solidFill>
                <a:latin typeface="EYInterstate Light" panose="02000506000000020004" pitchFamily="2" charset="0"/>
                <a:ea typeface="+mn-ea"/>
                <a:cs typeface="+mn-cs"/>
              </a:defRPr>
            </a:lvl3pPr>
            <a:lvl4pPr marL="618286" indent="-151010" algn="l" defTabSz="914608" rtl="0" eaLnBrk="0" fontAlgn="base" hangingPunct="0">
              <a:spcBef>
                <a:spcPts val="0"/>
              </a:spcBef>
              <a:spcAft>
                <a:spcPts val="538"/>
              </a:spcAft>
              <a:buClr>
                <a:schemeClr val="accent6"/>
              </a:buClr>
              <a:buFont typeface="EYInterstate Light" pitchFamily="2" charset="0"/>
              <a:buChar char="•"/>
              <a:tabLst>
                <a:tab pos="5150011" algn="l"/>
              </a:tabLst>
              <a:defRPr lang="en-US" sz="1000" dirty="0" smtClean="0">
                <a:solidFill>
                  <a:schemeClr val="tx1"/>
                </a:solidFill>
                <a:latin typeface="EYInterstate Light" panose="02000506000000020004" pitchFamily="2" charset="0"/>
                <a:ea typeface="+mn-ea"/>
                <a:cs typeface="+mn-cs"/>
              </a:defRPr>
            </a:lvl4pPr>
            <a:lvl5pPr marL="767872" indent="-159558" algn="l" defTabSz="914608" rtl="0" eaLnBrk="0" fontAlgn="base" hangingPunct="0">
              <a:spcBef>
                <a:spcPts val="0"/>
              </a:spcBef>
              <a:spcAft>
                <a:spcPts val="538"/>
              </a:spcAft>
              <a:buClr>
                <a:schemeClr val="accent6"/>
              </a:buClr>
              <a:buFont typeface="EYInterstate Light" pitchFamily="2" charset="0"/>
              <a:buChar char="•"/>
              <a:tabLst>
                <a:tab pos="5150011" algn="l"/>
              </a:tabLst>
              <a:defRPr lang="en-US" sz="1000" dirty="0" smtClean="0">
                <a:solidFill>
                  <a:schemeClr val="tx1"/>
                </a:solidFill>
                <a:latin typeface="EYInterstate Light" panose="02000506000000020004" pitchFamily="2" charset="0"/>
                <a:ea typeface="+mn-ea"/>
                <a:cs typeface="+mn-cs"/>
              </a:defRPr>
            </a:lvl5pPr>
          </a:lstStyle>
          <a:p>
            <a:pPr lvl="0"/>
            <a:r>
              <a:rPr lang="en-US" dirty="0"/>
              <a:t>Click to edit Master text styles</a:t>
            </a:r>
          </a:p>
        </p:txBody>
      </p:sp>
      <p:sp>
        <p:nvSpPr>
          <p:cNvPr id="6" name="TextBox 5"/>
          <p:cNvSpPr txBox="1"/>
          <p:nvPr userDrawn="1"/>
        </p:nvSpPr>
        <p:spPr>
          <a:xfrm>
            <a:off x="609917" y="6496184"/>
            <a:ext cx="963670" cy="201168"/>
          </a:xfrm>
          <a:prstGeom prst="rect">
            <a:avLst/>
          </a:prstGeom>
          <a:noFill/>
        </p:spPr>
        <p:txBody>
          <a:bodyPr vert="horz" wrap="square" lIns="0" tIns="0" rIns="0" bIns="0" rtlCol="0" anchor="t" anchorCtr="0">
            <a:noAutofit/>
          </a:bodyPr>
          <a:lstStyle/>
          <a:p>
            <a:r>
              <a:rPr lang="en-GB" sz="1100" dirty="0">
                <a:solidFill>
                  <a:schemeClr val="tx1"/>
                </a:solidFill>
                <a:latin typeface="EYInterstate" panose="02000503020000020004" pitchFamily="2" charset="0"/>
                <a:cs typeface="Arial" pitchFamily="34" charset="0"/>
              </a:rPr>
              <a:t>Page </a:t>
            </a:r>
            <a:fld id="{9AE4D82F-B047-469B-AC52-A46321747EAF}" type="slidenum">
              <a:rPr lang="en-GB" sz="1100" smtClean="0">
                <a:solidFill>
                  <a:schemeClr val="tx1"/>
                </a:solidFill>
                <a:latin typeface="EYInterstate" panose="02000503020000020004" pitchFamily="2" charset="0"/>
                <a:cs typeface="Arial" pitchFamily="34" charset="0"/>
              </a:rPr>
              <a:pPr/>
              <a:t>‹#›</a:t>
            </a:fld>
            <a:endParaRPr lang="en-GB" sz="1100" dirty="0">
              <a:solidFill>
                <a:schemeClr val="tx1"/>
              </a:solidFill>
              <a:latin typeface="EYInterstate" panose="02000503020000020004" pitchFamily="2" charset="0"/>
              <a:cs typeface="Arial" pitchFamily="34"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1706" y="6327648"/>
            <a:ext cx="533503" cy="408838"/>
          </a:xfrm>
          <a:prstGeom prst="rect">
            <a:avLst/>
          </a:prstGeom>
        </p:spPr>
      </p:pic>
      <p:sp>
        <p:nvSpPr>
          <p:cNvPr id="8" name="TextBox 7"/>
          <p:cNvSpPr txBox="1"/>
          <p:nvPr userDrawn="1"/>
        </p:nvSpPr>
        <p:spPr>
          <a:xfrm>
            <a:off x="4069412" y="6496185"/>
            <a:ext cx="2428550" cy="169277"/>
          </a:xfrm>
          <a:prstGeom prst="rect">
            <a:avLst/>
          </a:prstGeom>
          <a:noFill/>
        </p:spPr>
        <p:txBody>
          <a:bodyPr vert="horz" wrap="none" lIns="0" tIns="0" rIns="0" bIns="0" rtlCol="0" anchor="t" anchorCtr="0">
            <a:spAutoFit/>
          </a:bodyPr>
          <a:lstStyle/>
          <a:p>
            <a:r>
              <a:rPr lang="en-US" sz="1100" b="1" dirty="0">
                <a:solidFill>
                  <a:schemeClr val="tx1"/>
                </a:solidFill>
                <a:latin typeface="EYInterstate Light" panose="02000506000000020004" pitchFamily="2" charset="0"/>
                <a:cs typeface="Arial" pitchFamily="34" charset="0"/>
              </a:rPr>
              <a:t>JCI</a:t>
            </a:r>
            <a:r>
              <a:rPr lang="en-US" sz="1100" b="1" baseline="0" dirty="0">
                <a:solidFill>
                  <a:schemeClr val="tx1"/>
                </a:solidFill>
                <a:latin typeface="EYInterstate Light" panose="02000506000000020004" pitchFamily="2" charset="0"/>
                <a:cs typeface="Arial" pitchFamily="34" charset="0"/>
              </a:rPr>
              <a:t> </a:t>
            </a:r>
            <a:r>
              <a:rPr lang="en-US" sz="1100" b="1" dirty="0">
                <a:solidFill>
                  <a:schemeClr val="tx1"/>
                </a:solidFill>
                <a:latin typeface="EYInterstate Light" panose="02000506000000020004" pitchFamily="2" charset="0"/>
                <a:cs typeface="Arial" pitchFamily="34" charset="0"/>
              </a:rPr>
              <a:t>NIST Cyber</a:t>
            </a:r>
            <a:r>
              <a:rPr lang="en-US" sz="1100" b="1" baseline="0" dirty="0">
                <a:solidFill>
                  <a:schemeClr val="tx1"/>
                </a:solidFill>
                <a:latin typeface="EYInterstate Light" panose="02000506000000020004" pitchFamily="2" charset="0"/>
                <a:cs typeface="Arial" pitchFamily="34" charset="0"/>
              </a:rPr>
              <a:t> S</a:t>
            </a:r>
            <a:r>
              <a:rPr lang="en-US" sz="1100" b="1" dirty="0">
                <a:solidFill>
                  <a:schemeClr val="tx1"/>
                </a:solidFill>
                <a:latin typeface="EYInterstate Light" panose="02000506000000020004" pitchFamily="2" charset="0"/>
                <a:cs typeface="Arial" pitchFamily="34" charset="0"/>
              </a:rPr>
              <a:t>ecurity Assessment</a:t>
            </a:r>
            <a:endParaRPr lang="en-IN" sz="1100" dirty="0">
              <a:solidFill>
                <a:schemeClr val="tx1"/>
              </a:solidFill>
              <a:latin typeface="EYInterstate" panose="02000503020000020004" pitchFamily="2" charset="0"/>
              <a:cs typeface="Arial" pitchFamily="34" charset="0"/>
            </a:endParaRPr>
          </a:p>
        </p:txBody>
      </p:sp>
      <p:sp>
        <p:nvSpPr>
          <p:cNvPr id="9" name="Line 11"/>
          <p:cNvSpPr>
            <a:spLocks noChangeShapeType="1"/>
          </p:cNvSpPr>
          <p:nvPr userDrawn="1"/>
        </p:nvSpPr>
        <p:spPr bwMode="auto">
          <a:xfrm>
            <a:off x="609918" y="6242400"/>
            <a:ext cx="10978515"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noProof="0" dirty="0">
              <a:solidFill>
                <a:schemeClr val="tx1"/>
              </a:solidFill>
              <a:latin typeface="EYInterstate" panose="02000503020000020004" pitchFamily="2" charset="0"/>
              <a:cs typeface="Arial" pitchFamily="34" charset="0"/>
            </a:endParaRPr>
          </a:p>
        </p:txBody>
      </p:sp>
    </p:spTree>
    <p:extLst>
      <p:ext uri="{BB962C8B-B14F-4D97-AF65-F5344CB8AC3E}">
        <p14:creationId xmlns:p14="http://schemas.microsoft.com/office/powerpoint/2010/main" val="3618329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7339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8" name="Rectangle 7"/>
          <p:cNvSpPr/>
          <p:nvPr userDrawn="1"/>
        </p:nvSpPr>
        <p:spPr bwMode="auto">
          <a:xfrm>
            <a:off x="0" y="0"/>
            <a:ext cx="12198350" cy="1143000"/>
          </a:xfrm>
          <a:prstGeom prst="rect">
            <a:avLst/>
          </a:prstGeom>
          <a:solidFill>
            <a:srgbClr val="808080"/>
          </a:solidFill>
          <a:ln w="9525">
            <a:noFill/>
            <a:miter lim="800000"/>
            <a:headEnd/>
            <a:tailEnd/>
          </a:ln>
        </p:spPr>
        <p:txBody>
          <a:bodyPr wrap="square" rtlCol="0" anchor="ctr"/>
          <a:lstStyle/>
          <a:p>
            <a:pPr algn="ctr" fontAlgn="auto">
              <a:spcBef>
                <a:spcPts val="0"/>
              </a:spcBef>
              <a:spcAft>
                <a:spcPts val="0"/>
              </a:spcAft>
            </a:pPr>
            <a:endParaRPr lang="en-US" sz="1100" b="1" kern="0" dirty="0">
              <a:solidFill>
                <a:srgbClr val="000000"/>
              </a:solidFill>
              <a:latin typeface="EYInterstate" panose="02000503020000020004" pitchFamily="2" charset="0"/>
            </a:endParaRPr>
          </a:p>
        </p:txBody>
      </p:sp>
      <p:sp>
        <p:nvSpPr>
          <p:cNvPr id="11" name="Text Placeholder 9"/>
          <p:cNvSpPr>
            <a:spLocks noGrp="1"/>
          </p:cNvSpPr>
          <p:nvPr>
            <p:ph type="body" sz="quarter" idx="13"/>
          </p:nvPr>
        </p:nvSpPr>
        <p:spPr>
          <a:xfrm>
            <a:off x="7854998" y="1676400"/>
            <a:ext cx="3743039" cy="738664"/>
          </a:xfrm>
        </p:spPr>
        <p:txBody>
          <a:bodyPr anchor="t" anchorCtr="0">
            <a:spAutoFit/>
          </a:bodyPr>
          <a:lstStyle>
            <a:lvl1pPr marL="0" indent="0">
              <a:buNone/>
              <a:defRPr sz="2400" b="0">
                <a:solidFill>
                  <a:schemeClr val="tx1"/>
                </a:solidFill>
              </a:defRPr>
            </a:lvl1pPr>
          </a:lstStyle>
          <a:p>
            <a:pPr lvl="0"/>
            <a:r>
              <a:rPr lang="en-US" dirty="0"/>
              <a:t>Click to edit Master text styles</a:t>
            </a:r>
          </a:p>
        </p:txBody>
      </p:sp>
      <p:cxnSp>
        <p:nvCxnSpPr>
          <p:cNvPr id="9" name="Straight Connector 8"/>
          <p:cNvCxnSpPr/>
          <p:nvPr userDrawn="1"/>
        </p:nvCxnSpPr>
        <p:spPr>
          <a:xfrm>
            <a:off x="7855001" y="1295400"/>
            <a:ext cx="3788882" cy="0"/>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855001" y="4773706"/>
            <a:ext cx="3788882" cy="0"/>
          </a:xfrm>
          <a:prstGeom prst="line">
            <a:avLst/>
          </a:prstGeom>
          <a:ln w="9525">
            <a:solidFill>
              <a:srgbClr val="808080"/>
            </a:solidFill>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0" y="1298447"/>
            <a:ext cx="7392200" cy="505332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fontAlgn="auto">
              <a:spcBef>
                <a:spcPts val="0"/>
              </a:spcBef>
              <a:spcAft>
                <a:spcPts val="0"/>
              </a:spcAft>
            </a:pPr>
            <a:endParaRPr lang="en-US" sz="1200" dirty="0">
              <a:solidFill>
                <a:srgbClr val="000000"/>
              </a:solidFill>
              <a:latin typeface="EYInterstate" panose="02000503020000020004" pitchFamily="2" charset="0"/>
            </a:endParaRPr>
          </a:p>
        </p:txBody>
      </p:sp>
      <p:sp>
        <p:nvSpPr>
          <p:cNvPr id="3" name="Rectangle 2"/>
          <p:cNvSpPr/>
          <p:nvPr userDrawn="1"/>
        </p:nvSpPr>
        <p:spPr>
          <a:xfrm>
            <a:off x="3585126" y="6467707"/>
            <a:ext cx="5973284" cy="390293"/>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latin typeface="EYInterstate" panose="02000503020000020004" pitchFamily="2" charset="0"/>
            </a:endParaRPr>
          </a:p>
        </p:txBody>
      </p:sp>
    </p:spTree>
    <p:extLst>
      <p:ext uri="{BB962C8B-B14F-4D97-AF65-F5344CB8AC3E}">
        <p14:creationId xmlns:p14="http://schemas.microsoft.com/office/powerpoint/2010/main" val="10516984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No first bullet">
    <p:spTree>
      <p:nvGrpSpPr>
        <p:cNvPr id="1" name=""/>
        <p:cNvGrpSpPr/>
        <p:nvPr/>
      </p:nvGrpSpPr>
      <p:grpSpPr>
        <a:xfrm>
          <a:off x="0" y="0"/>
          <a:ext cx="0" cy="0"/>
          <a:chOff x="0" y="0"/>
          <a:chExt cx="0" cy="0"/>
        </a:xfrm>
      </p:grpSpPr>
      <p:sp>
        <p:nvSpPr>
          <p:cNvPr id="2" name="Title 1"/>
          <p:cNvSpPr>
            <a:spLocks noGrp="1"/>
          </p:cNvSpPr>
          <p:nvPr>
            <p:ph type="title"/>
          </p:nvPr>
        </p:nvSpPr>
        <p:spPr>
          <a:xfrm>
            <a:off x="706573" y="388679"/>
            <a:ext cx="10783392" cy="456336"/>
          </a:xfrm>
        </p:spPr>
        <p:txBody>
          <a:bodyPr/>
          <a:lstStyle/>
          <a:p>
            <a:r>
              <a:rPr lang="en-US" dirty="0"/>
              <a:t>Click to edit Master title style</a:t>
            </a:r>
          </a:p>
        </p:txBody>
      </p:sp>
      <p:sp>
        <p:nvSpPr>
          <p:cNvPr id="3" name="Content Placeholder 2"/>
          <p:cNvSpPr>
            <a:spLocks noGrp="1"/>
          </p:cNvSpPr>
          <p:nvPr>
            <p:ph idx="1"/>
          </p:nvPr>
        </p:nvSpPr>
        <p:spPr>
          <a:xfrm>
            <a:off x="706573" y="1356069"/>
            <a:ext cx="10783392" cy="4524495"/>
          </a:xfrm>
        </p:spPr>
        <p:txBody>
          <a:bodyPr/>
          <a:lstStyle>
            <a:lvl1pPr marL="0" indent="0">
              <a:buNone/>
              <a:defRPr b="0">
                <a:solidFill>
                  <a:schemeClr val="tx2"/>
                </a:solidFill>
              </a:defRPr>
            </a:lvl1pPr>
            <a:lvl2pPr marL="130021" indent="-130021">
              <a:defRPr>
                <a:solidFill>
                  <a:schemeClr val="tx2"/>
                </a:solidFill>
              </a:defRPr>
            </a:lvl2pPr>
            <a:lvl3pPr marL="266180" indent="-136158">
              <a:tabLst/>
              <a:defRPr>
                <a:solidFill>
                  <a:schemeClr val="tx2"/>
                </a:solidFill>
              </a:defRPr>
            </a:lvl3pPr>
            <a:lvl4pPr marL="396201" indent="-130021">
              <a:defRPr>
                <a:solidFill>
                  <a:schemeClr val="tx2"/>
                </a:solidFill>
              </a:defRPr>
            </a:lvl4pPr>
            <a:lvl5pPr marL="533587" indent="-137386">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0584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 Target="../slides/slide3.xml"/><Relationship Id="rId5" Type="http://schemas.openxmlformats.org/officeDocument/2006/relationships/slideLayout" Target="../slideLayouts/slideLayout72.xml"/><Relationship Id="rId10" Type="http://schemas.openxmlformats.org/officeDocument/2006/relationships/slide" Target="../slides/slide6.xml"/><Relationship Id="rId4" Type="http://schemas.openxmlformats.org/officeDocument/2006/relationships/slideLayout" Target="../slideLayouts/slideLayout71.xml"/><Relationship Id="rId9" Type="http://schemas.openxmlformats.org/officeDocument/2006/relationships/image" Target="../media/image6.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 Target="../slides/slide3.xml"/><Relationship Id="rId5" Type="http://schemas.openxmlformats.org/officeDocument/2006/relationships/slide" Target="../slides/slide6.xml"/><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77.xml"/><Relationship Id="rId5" Type="http://schemas.openxmlformats.org/officeDocument/2006/relationships/slide" Target="../slides/slide3.xml"/><Relationship Id="rId4" Type="http://schemas.openxmlformats.org/officeDocument/2006/relationships/slide" Target="../slides/slide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6.xml"/><Relationship Id="rId1" Type="http://schemas.openxmlformats.org/officeDocument/2006/relationships/slideLayout" Target="../slideLayouts/slideLayout78.xml"/><Relationship Id="rId5" Type="http://schemas.openxmlformats.org/officeDocument/2006/relationships/slide" Target="../slides/slide3.xml"/><Relationship Id="rId4" Type="http://schemas.openxmlformats.org/officeDocument/2006/relationships/slide" Target="../slides/slid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image" Target="../media/image7.wmf"/><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7125" y="6356350"/>
            <a:ext cx="303213"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7" r:id="rId4"/>
    <p:sldLayoutId id="2147483875" r:id="rId5"/>
    <p:sldLayoutId id="2147483873" r:id="rId6"/>
    <p:sldLayoutId id="2147483872" r:id="rId7"/>
    <p:sldLayoutId id="2147483828" r:id="rId8"/>
    <p:sldLayoutId id="2147483877" r:id="rId9"/>
    <p:sldLayoutId id="2147483876" r:id="rId10"/>
    <p:sldLayoutId id="2147483871" r:id="rId11"/>
    <p:sldLayoutId id="2147483829" r:id="rId12"/>
    <p:sldLayoutId id="2147483923" r:id="rId13"/>
    <p:sldLayoutId id="2147483921"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74" r:id="rId24"/>
    <p:sldLayoutId id="2147483839" r:id="rId25"/>
    <p:sldLayoutId id="2147483925" r:id="rId26"/>
    <p:sldLayoutId id="2147483926" r:id="rId27"/>
    <p:sldLayoutId id="2147483840" r:id="rId28"/>
    <p:sldLayoutId id="2147483946" r:id="rId29"/>
    <p:sldLayoutId id="2147483947" r:id="rId30"/>
    <p:sldLayoutId id="2147483948" r:id="rId31"/>
    <p:sldLayoutId id="2147483949" r:id="rId32"/>
    <p:sldLayoutId id="2147483951" r:id="rId33"/>
    <p:sldLayoutId id="2147483954" r:id="rId34"/>
    <p:sldLayoutId id="2147483955" r:id="rId35"/>
    <p:sldLayoutId id="2147483961" r:id="rId36"/>
    <p:sldLayoutId id="2147483964" r:id="rId37"/>
    <p:sldLayoutId id="2147483966" r:id="rId38"/>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2" userDrawn="1">
          <p15:clr>
            <a:srgbClr val="F26B43"/>
          </p15:clr>
        </p15:guide>
        <p15:guide id="2" orient="horz" pos="2160" userDrawn="1">
          <p15:clr>
            <a:srgbClr val="F26B43"/>
          </p15:clr>
        </p15:guide>
        <p15:guide id="3" orient="horz" pos="559" userDrawn="1">
          <p15:clr>
            <a:srgbClr val="F26B43"/>
          </p15:clr>
        </p15:guide>
        <p15:guide id="4" orient="horz" pos="3834" userDrawn="1">
          <p15:clr>
            <a:srgbClr val="F26B43"/>
          </p15:clr>
        </p15:guide>
        <p15:guide id="5" orient="horz" pos="185" userDrawn="1">
          <p15:clr>
            <a:srgbClr val="F26B43"/>
          </p15:clr>
        </p15:guide>
        <p15:guide id="6" orient="horz" pos="715" userDrawn="1">
          <p15:clr>
            <a:srgbClr val="F26B43"/>
          </p15:clr>
        </p15:guide>
        <p15:guide id="7" pos="382" userDrawn="1">
          <p15:clr>
            <a:srgbClr val="F26B43"/>
          </p15:clr>
        </p15:guide>
        <p15:guide id="8" pos="7302" userDrawn="1">
          <p15:clr>
            <a:srgbClr val="F26B43"/>
          </p15:clr>
        </p15:guide>
        <p15:guide id="9" pos="3794" userDrawn="1">
          <p15:clr>
            <a:srgbClr val="F26B43"/>
          </p15:clr>
        </p15:guide>
        <p15:guide id="10" pos="38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918" y="1137920"/>
            <a:ext cx="10978515"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7125" y="6356350"/>
            <a:ext cx="303213"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8" name="Date Placeholder 1">
            <a:extLst>
              <a:ext uri="{FF2B5EF4-FFF2-40B4-BE49-F238E27FC236}">
                <a16:creationId xmlns:a16="http://schemas.microsoft.com/office/drawing/2014/main" id="{45CFA693-E91B-43CC-B5B8-0AF459F62896}"/>
              </a:ext>
            </a:extLst>
          </p:cNvPr>
          <p:cNvSpPr txBox="1">
            <a:spLocks/>
          </p:cNvSpPr>
          <p:nvPr userDrawn="1"/>
        </p:nvSpPr>
        <p:spPr>
          <a:xfrm>
            <a:off x="1352728" y="6471244"/>
            <a:ext cx="119125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mtClean="0"/>
              <a:t>31 March 2023</a:t>
            </a:fld>
            <a:endParaRPr lang="en-IN" dirty="0"/>
          </a:p>
        </p:txBody>
      </p:sp>
      <p:sp>
        <p:nvSpPr>
          <p:cNvPr id="19" name="Footer Placeholder 2">
            <a:extLst>
              <a:ext uri="{FF2B5EF4-FFF2-40B4-BE49-F238E27FC236}">
                <a16:creationId xmlns:a16="http://schemas.microsoft.com/office/drawing/2014/main" id="{E9F31D67-E59D-488B-A418-10B47029E471}"/>
              </a:ext>
            </a:extLst>
          </p:cNvPr>
          <p:cNvSpPr txBox="1">
            <a:spLocks/>
          </p:cNvSpPr>
          <p:nvPr userDrawn="1"/>
        </p:nvSpPr>
        <p:spPr>
          <a:xfrm>
            <a:off x="3162988" y="6471244"/>
            <a:ext cx="3086100"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Presentation title</a:t>
            </a:r>
          </a:p>
        </p:txBody>
      </p:sp>
      <p:sp>
        <p:nvSpPr>
          <p:cNvPr id="23" name="Slide Number Placeholder 4">
            <a:extLst>
              <a:ext uri="{FF2B5EF4-FFF2-40B4-BE49-F238E27FC236}">
                <a16:creationId xmlns:a16="http://schemas.microsoft.com/office/drawing/2014/main" id="{FA0C3EA0-3C85-4236-8D60-88634AF47AD8}"/>
              </a:ext>
            </a:extLst>
          </p:cNvPr>
          <p:cNvSpPr txBox="1">
            <a:spLocks/>
          </p:cNvSpPr>
          <p:nvPr userDrawn="1"/>
        </p:nvSpPr>
        <p:spPr>
          <a:xfrm>
            <a:off x="609600" y="6471244"/>
            <a:ext cx="663066"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dirty="0"/>
              <a:t>Page </a:t>
            </a:r>
            <a:fld id="{D5B76411-544C-4F9A-8EDE-9EEB2BD21F95}" type="slidenum">
              <a:rPr lang="en-IN" smtClean="0"/>
              <a:t>‹#›</a:t>
            </a:fld>
            <a:endParaRPr dirty="0"/>
          </a:p>
        </p:txBody>
      </p:sp>
    </p:spTree>
    <p:extLst>
      <p:ext uri="{BB962C8B-B14F-4D97-AF65-F5344CB8AC3E}">
        <p14:creationId xmlns:p14="http://schemas.microsoft.com/office/powerpoint/2010/main" val="2945010009"/>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3" r:id="rId10"/>
    <p:sldLayoutId id="2147483919" r:id="rId11"/>
    <p:sldLayoutId id="2147483922" r:id="rId12"/>
    <p:sldLayoutId id="2147483924"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20" r:id="rId29"/>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2" userDrawn="1">
          <p15:clr>
            <a:srgbClr val="F26B43"/>
          </p15:clr>
        </p15:guide>
        <p15:guide id="3" pos="384" userDrawn="1">
          <p15:clr>
            <a:srgbClr val="F26B43"/>
          </p15:clr>
        </p15:guide>
        <p15:guide id="4" pos="7300" userDrawn="1">
          <p15:clr>
            <a:srgbClr val="F26B43"/>
          </p15:clr>
        </p15:guide>
        <p15:guide id="5" orient="horz" pos="717" userDrawn="1">
          <p15:clr>
            <a:srgbClr val="F26B43"/>
          </p15:clr>
        </p15:guide>
        <p15:guide id="6" orient="horz" pos="559" userDrawn="1">
          <p15:clr>
            <a:srgbClr val="F26B43"/>
          </p15:clr>
        </p15:guide>
        <p15:guide id="7" orient="horz" pos="184" userDrawn="1">
          <p15:clr>
            <a:srgbClr val="F26B43"/>
          </p15:clr>
        </p15:guide>
        <p15:guide id="8" orient="horz" pos="3848" userDrawn="1">
          <p15:clr>
            <a:srgbClr val="F26B43"/>
          </p15:clr>
        </p15:guide>
        <p15:guide id="9" pos="3890" userDrawn="1">
          <p15:clr>
            <a:srgbClr val="F26B43"/>
          </p15:clr>
        </p15:guide>
        <p15:guide id="10" pos="379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11077" y="838200"/>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3" name="Text Placeholder 2"/>
          <p:cNvSpPr>
            <a:spLocks noGrp="1"/>
          </p:cNvSpPr>
          <p:nvPr>
            <p:ph type="body" idx="1"/>
          </p:nvPr>
        </p:nvSpPr>
        <p:spPr>
          <a:xfrm>
            <a:off x="613729" y="1411883"/>
            <a:ext cx="10978515" cy="4224867"/>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p:cNvSpPr>
            <a:spLocks noGrp="1"/>
          </p:cNvSpPr>
          <p:nvPr>
            <p:ph type="ftr" sz="quarter" idx="3"/>
          </p:nvPr>
        </p:nvSpPr>
        <p:spPr>
          <a:xfrm>
            <a:off x="3452998" y="6496184"/>
            <a:ext cx="4581585" cy="201168"/>
          </a:xfrm>
          <a:prstGeom prst="rect">
            <a:avLst/>
          </a:prstGeom>
        </p:spPr>
        <p:txBody>
          <a:bodyPr vert="horz"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GB" dirty="0"/>
              <a:t>Presentation title</a:t>
            </a:r>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fld id="{9AE4D82F-B047-469B-AC52-A46321747EAF}" type="slidenum">
              <a:rPr lang="en-GB" sz="1100" smtClean="0">
                <a:solidFill>
                  <a:schemeClr val="bg1"/>
                </a:solidFill>
                <a:latin typeface="EYInterstate" panose="02000503020000020004" pitchFamily="2" charset="0"/>
                <a:cs typeface="Arial" pitchFamily="34" charset="0"/>
              </a:rPr>
              <a:pPr/>
              <a:t>‹#›</a:t>
            </a:fld>
            <a:endParaRPr lang="en-GB" sz="1100" dirty="0">
              <a:solidFill>
                <a:schemeClr val="bg1"/>
              </a:solidFill>
              <a:latin typeface="EYInterstate" panose="02000503020000020004" pitchFamily="2" charset="0"/>
              <a:cs typeface="Arial" pitchFamily="34" charset="0"/>
            </a:endParaRPr>
          </a:p>
        </p:txBody>
      </p:sp>
      <p:sp>
        <p:nvSpPr>
          <p:cNvPr id="16" name="Date Placeholder 3"/>
          <p:cNvSpPr>
            <a:spLocks noGrp="1"/>
          </p:cNvSpPr>
          <p:nvPr>
            <p:ph type="dt" sz="half" idx="2"/>
          </p:nvPr>
        </p:nvSpPr>
        <p:spPr>
          <a:xfrm>
            <a:off x="1624568" y="6496184"/>
            <a:ext cx="1585786" cy="201168"/>
          </a:xfrm>
          <a:prstGeom prst="rect">
            <a:avLst/>
          </a:prstGeom>
        </p:spPr>
        <p:txBody>
          <a:bodyPr vert="horz" wrap="none"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US" dirty="0"/>
              <a:t>1 January 2014</a:t>
            </a:r>
          </a:p>
        </p:txBody>
      </p:sp>
      <p:grpSp>
        <p:nvGrpSpPr>
          <p:cNvPr id="66" name="Group 12"/>
          <p:cNvGrpSpPr>
            <a:grpSpLocks noChangeAspect="1"/>
          </p:cNvGrpSpPr>
          <p:nvPr userDrawn="1"/>
        </p:nvGrpSpPr>
        <p:grpSpPr bwMode="auto">
          <a:xfrm>
            <a:off x="11052638" y="6327775"/>
            <a:ext cx="531559" cy="407988"/>
            <a:chOff x="5219" y="3986"/>
            <a:chExt cx="251" cy="257"/>
          </a:xfrm>
        </p:grpSpPr>
        <p:sp>
          <p:nvSpPr>
            <p:cNvPr id="67" name="AutoShape 11"/>
            <p:cNvSpPr>
              <a:spLocks noChangeAspect="1" noChangeArrowheads="1" noTextEdit="1"/>
            </p:cNvSpPr>
            <p:nvPr userDrawn="1"/>
          </p:nvSpPr>
          <p:spPr bwMode="auto">
            <a:xfrm>
              <a:off x="5219" y="3986"/>
              <a:ext cx="25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8" name="Freeform 13"/>
            <p:cNvSpPr>
              <a:spLocks/>
            </p:cNvSpPr>
            <p:nvPr userDrawn="1"/>
          </p:nvSpPr>
          <p:spPr bwMode="auto">
            <a:xfrm>
              <a:off x="5221" y="4116"/>
              <a:ext cx="102" cy="127"/>
            </a:xfrm>
            <a:custGeom>
              <a:avLst/>
              <a:gdLst>
                <a:gd name="T0" fmla="*/ 343 w 914"/>
                <a:gd name="T1" fmla="*/ 692 h 1144"/>
                <a:gd name="T2" fmla="*/ 756 w 914"/>
                <a:gd name="T3" fmla="*/ 692 h 1144"/>
                <a:gd name="T4" fmla="*/ 756 w 914"/>
                <a:gd name="T5" fmla="*/ 452 h 1144"/>
                <a:gd name="T6" fmla="*/ 343 w 914"/>
                <a:gd name="T7" fmla="*/ 452 h 1144"/>
                <a:gd name="T8" fmla="*/ 343 w 914"/>
                <a:gd name="T9" fmla="*/ 263 h 1144"/>
                <a:gd name="T10" fmla="*/ 799 w 914"/>
                <a:gd name="T11" fmla="*/ 263 h 1144"/>
                <a:gd name="T12" fmla="*/ 648 w 914"/>
                <a:gd name="T13" fmla="*/ 0 h 1144"/>
                <a:gd name="T14" fmla="*/ 0 w 914"/>
                <a:gd name="T15" fmla="*/ 0 h 1144"/>
                <a:gd name="T16" fmla="*/ 0 w 914"/>
                <a:gd name="T17" fmla="*/ 1144 h 1144"/>
                <a:gd name="T18" fmla="*/ 914 w 914"/>
                <a:gd name="T19" fmla="*/ 1144 h 1144"/>
                <a:gd name="T20" fmla="*/ 914 w 914"/>
                <a:gd name="T21" fmla="*/ 881 h 1144"/>
                <a:gd name="T22" fmla="*/ 343 w 914"/>
                <a:gd name="T23" fmla="*/ 881 h 1144"/>
                <a:gd name="T24" fmla="*/ 343 w 914"/>
                <a:gd name="T25" fmla="*/ 692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4" h="1144">
                  <a:moveTo>
                    <a:pt x="343" y="692"/>
                  </a:moveTo>
                  <a:lnTo>
                    <a:pt x="756" y="692"/>
                  </a:lnTo>
                  <a:lnTo>
                    <a:pt x="756" y="452"/>
                  </a:lnTo>
                  <a:lnTo>
                    <a:pt x="343" y="452"/>
                  </a:lnTo>
                  <a:lnTo>
                    <a:pt x="343" y="263"/>
                  </a:lnTo>
                  <a:lnTo>
                    <a:pt x="799" y="263"/>
                  </a:lnTo>
                  <a:lnTo>
                    <a:pt x="648" y="0"/>
                  </a:lnTo>
                  <a:lnTo>
                    <a:pt x="0" y="0"/>
                  </a:lnTo>
                  <a:lnTo>
                    <a:pt x="0" y="1144"/>
                  </a:lnTo>
                  <a:lnTo>
                    <a:pt x="914" y="1144"/>
                  </a:lnTo>
                  <a:lnTo>
                    <a:pt x="914" y="881"/>
                  </a:lnTo>
                  <a:lnTo>
                    <a:pt x="343" y="881"/>
                  </a:lnTo>
                  <a:lnTo>
                    <a:pt x="343" y="6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9" name="Freeform 14"/>
            <p:cNvSpPr>
              <a:spLocks/>
            </p:cNvSpPr>
            <p:nvPr userDrawn="1"/>
          </p:nvSpPr>
          <p:spPr bwMode="auto">
            <a:xfrm>
              <a:off x="5305" y="4116"/>
              <a:ext cx="127" cy="127"/>
            </a:xfrm>
            <a:custGeom>
              <a:avLst/>
              <a:gdLst>
                <a:gd name="T0" fmla="*/ 767 w 1140"/>
                <a:gd name="T1" fmla="*/ 0 h 1144"/>
                <a:gd name="T2" fmla="*/ 572 w 1140"/>
                <a:gd name="T3" fmla="*/ 373 h 1144"/>
                <a:gd name="T4" fmla="*/ 379 w 1140"/>
                <a:gd name="T5" fmla="*/ 0 h 1144"/>
                <a:gd name="T6" fmla="*/ 0 w 1140"/>
                <a:gd name="T7" fmla="*/ 0 h 1144"/>
                <a:gd name="T8" fmla="*/ 399 w 1140"/>
                <a:gd name="T9" fmla="*/ 692 h 1144"/>
                <a:gd name="T10" fmla="*/ 399 w 1140"/>
                <a:gd name="T11" fmla="*/ 1144 h 1144"/>
                <a:gd name="T12" fmla="*/ 740 w 1140"/>
                <a:gd name="T13" fmla="*/ 1144 h 1144"/>
                <a:gd name="T14" fmla="*/ 740 w 1140"/>
                <a:gd name="T15" fmla="*/ 692 h 1144"/>
                <a:gd name="T16" fmla="*/ 1140 w 1140"/>
                <a:gd name="T17" fmla="*/ 0 h 1144"/>
                <a:gd name="T18" fmla="*/ 767 w 1140"/>
                <a:gd name="T19"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144">
                  <a:moveTo>
                    <a:pt x="767" y="0"/>
                  </a:moveTo>
                  <a:lnTo>
                    <a:pt x="572" y="373"/>
                  </a:lnTo>
                  <a:lnTo>
                    <a:pt x="379" y="0"/>
                  </a:lnTo>
                  <a:lnTo>
                    <a:pt x="0" y="0"/>
                  </a:lnTo>
                  <a:lnTo>
                    <a:pt x="399" y="692"/>
                  </a:lnTo>
                  <a:lnTo>
                    <a:pt x="399" y="1144"/>
                  </a:lnTo>
                  <a:lnTo>
                    <a:pt x="740" y="1144"/>
                  </a:lnTo>
                  <a:lnTo>
                    <a:pt x="740" y="692"/>
                  </a:lnTo>
                  <a:lnTo>
                    <a:pt x="1140" y="0"/>
                  </a:lnTo>
                  <a:lnTo>
                    <a:pt x="76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70" name="Freeform 15"/>
            <p:cNvSpPr>
              <a:spLocks/>
            </p:cNvSpPr>
            <p:nvPr userDrawn="1"/>
          </p:nvSpPr>
          <p:spPr bwMode="auto">
            <a:xfrm>
              <a:off x="5219" y="3986"/>
              <a:ext cx="251" cy="92"/>
            </a:xfrm>
            <a:custGeom>
              <a:avLst/>
              <a:gdLst>
                <a:gd name="T0" fmla="*/ 2259 w 2259"/>
                <a:gd name="T1" fmla="*/ 0 h 825"/>
                <a:gd name="T2" fmla="*/ 0 w 2259"/>
                <a:gd name="T3" fmla="*/ 825 h 825"/>
                <a:gd name="T4" fmla="*/ 2259 w 2259"/>
                <a:gd name="T5" fmla="*/ 426 h 825"/>
                <a:gd name="T6" fmla="*/ 2259 w 2259"/>
                <a:gd name="T7" fmla="*/ 0 h 825"/>
              </a:gdLst>
              <a:ahLst/>
              <a:cxnLst>
                <a:cxn ang="0">
                  <a:pos x="T0" y="T1"/>
                </a:cxn>
                <a:cxn ang="0">
                  <a:pos x="T2" y="T3"/>
                </a:cxn>
                <a:cxn ang="0">
                  <a:pos x="T4" y="T5"/>
                </a:cxn>
                <a:cxn ang="0">
                  <a:pos x="T6" y="T7"/>
                </a:cxn>
              </a:cxnLst>
              <a:rect l="0" t="0" r="r" b="b"/>
              <a:pathLst>
                <a:path w="2259" h="825">
                  <a:moveTo>
                    <a:pt x="2259" y="0"/>
                  </a:moveTo>
                  <a:lnTo>
                    <a:pt x="0" y="825"/>
                  </a:lnTo>
                  <a:lnTo>
                    <a:pt x="2259" y="426"/>
                  </a:lnTo>
                  <a:lnTo>
                    <a:pt x="2259"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grpSp>
      <p:pic>
        <p:nvPicPr>
          <p:cNvPr id="62" name="Picture 61"/>
          <p:cNvPicPr>
            <a:picLocks noChangeAspect="1"/>
          </p:cNvPicPr>
          <p:nvPr userDrawn="1"/>
        </p:nvPicPr>
        <p:blipFill rotWithShape="1">
          <a:blip r:embed="rId9"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63" name="Rectangle 62"/>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64" name="Rectangle 63"/>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72"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3"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4"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5"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6"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7" name="TextBox 76">
            <a:hlinkClick r:id="rId10"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2</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methodology and framework</a:t>
            </a:r>
          </a:p>
        </p:txBody>
      </p:sp>
      <p:sp>
        <p:nvSpPr>
          <p:cNvPr id="78" name="TextBox 77">
            <a:hlinkClick r:id="rId10"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3</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Overview of scope and project approach</a:t>
            </a:r>
          </a:p>
        </p:txBody>
      </p:sp>
      <p:sp>
        <p:nvSpPr>
          <p:cNvPr id="79" name="TextBox 78">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4</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team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to serve</a:t>
            </a:r>
          </a:p>
        </p:txBody>
      </p:sp>
      <p:sp>
        <p:nvSpPr>
          <p:cNvPr id="80" name="TextBox 79">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5</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Project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timeline</a:t>
            </a:r>
          </a:p>
        </p:txBody>
      </p:sp>
      <p:sp>
        <p:nvSpPr>
          <p:cNvPr id="81" name="TextBox 80">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6</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Our independence policy and requirements</a:t>
            </a:r>
          </a:p>
        </p:txBody>
      </p:sp>
      <p:sp>
        <p:nvSpPr>
          <p:cNvPr id="82" name="TextBox 81">
            <a:hlinkClick r:id="rId11"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7</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Pricing and assumptions</a:t>
            </a:r>
          </a:p>
        </p:txBody>
      </p:sp>
      <p:sp>
        <p:nvSpPr>
          <p:cNvPr id="83" name="TextBox 82">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8</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Appendices</a:t>
            </a:r>
          </a:p>
        </p:txBody>
      </p:sp>
      <p:cxnSp>
        <p:nvCxnSpPr>
          <p:cNvPr id="84" name="Straight Connector 83"/>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91" name="TextBox 90">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1</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Executive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summary</a:t>
            </a:r>
          </a:p>
        </p:txBody>
      </p:sp>
      <p:cxnSp>
        <p:nvCxnSpPr>
          <p:cNvPr id="92" name="Straight Connector 91"/>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910937"/>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Lst>
  <p:hf sldNum="0" hdr="0"/>
  <p:txStyles>
    <p:titleStyle>
      <a:lvl1pPr algn="l" defTabSz="914400" rtl="0" eaLnBrk="1" latinLnBrk="0" hangingPunct="1">
        <a:lnSpc>
          <a:spcPct val="85000"/>
        </a:lnSpc>
        <a:spcBef>
          <a:spcPct val="0"/>
        </a:spcBef>
        <a:buNone/>
        <a:defRPr sz="2000" b="1" kern="1200">
          <a:solidFill>
            <a:schemeClr val="bg1"/>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rgbClr val="FFD200"/>
        </a:buClr>
        <a:buSzPct val="70000"/>
        <a:buFont typeface="Arial" pitchFamily="34" charset="0"/>
        <a:buChar char="►"/>
        <a:defRPr sz="2000" kern="1200">
          <a:solidFill>
            <a:schemeClr val="bg1"/>
          </a:solidFill>
          <a:latin typeface="EYInterstate" panose="02000503020000020004" pitchFamily="2" charset="0"/>
          <a:ea typeface="+mn-ea"/>
          <a:cs typeface="Arial" pitchFamily="34" charset="0"/>
        </a:defRPr>
      </a:lvl1pPr>
      <a:lvl2pPr marL="713232" indent="-356616" algn="l" defTabSz="914400" rtl="0" eaLnBrk="1" latinLnBrk="0" hangingPunct="1">
        <a:spcBef>
          <a:spcPct val="20000"/>
        </a:spcBef>
        <a:buClr>
          <a:srgbClr val="FFD200"/>
        </a:buClr>
        <a:buSzPct val="70000"/>
        <a:buFont typeface="Arial" pitchFamily="34" charset="0"/>
        <a:buChar char="►"/>
        <a:defRPr sz="1800" kern="1200">
          <a:solidFill>
            <a:schemeClr val="bg1"/>
          </a:solidFill>
          <a:latin typeface="EYInterstate" panose="02000503020000020004" pitchFamily="2" charset="0"/>
          <a:ea typeface="+mn-ea"/>
          <a:cs typeface="Arial" pitchFamily="34" charset="0"/>
        </a:defRPr>
      </a:lvl2pPr>
      <a:lvl3pPr marL="1069848" indent="-356616" algn="l" defTabSz="914400" rtl="0" eaLnBrk="1" latinLnBrk="0" hangingPunct="1">
        <a:spcBef>
          <a:spcPct val="20000"/>
        </a:spcBef>
        <a:buClr>
          <a:srgbClr val="FFD200"/>
        </a:buClr>
        <a:buSzPct val="70000"/>
        <a:buFont typeface="Arial" pitchFamily="34" charset="0"/>
        <a:buChar char="►"/>
        <a:defRPr sz="1600" kern="1200">
          <a:solidFill>
            <a:schemeClr val="bg1"/>
          </a:solidFill>
          <a:latin typeface="EYInterstate" panose="02000503020000020004" pitchFamily="2" charset="0"/>
          <a:ea typeface="+mn-ea"/>
          <a:cs typeface="Arial" pitchFamily="34" charset="0"/>
        </a:defRPr>
      </a:lvl3pPr>
      <a:lvl4pPr marL="1426464"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4pPr>
      <a:lvl5pPr marL="1783080"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5482">
          <p15:clr>
            <a:srgbClr val="F26B43"/>
          </p15:clr>
        </p15:guide>
        <p15:guide id="3" pos="288">
          <p15:clr>
            <a:srgbClr val="F26B43"/>
          </p15:clr>
        </p15:guide>
        <p15:guide id="4" orient="horz" pos="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2" name="Picture 61"/>
          <p:cNvPicPr>
            <a:picLocks noChangeAspect="1"/>
          </p:cNvPicPr>
          <p:nvPr userDrawn="1"/>
        </p:nvPicPr>
        <p:blipFill rotWithShape="1">
          <a:blip r:embed="rId4"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2" name="Rectangle 1"/>
          <p:cNvSpPr/>
          <p:nvPr userDrawn="1"/>
        </p:nvSpPr>
        <p:spPr>
          <a:xfrm>
            <a:off x="10687753" y="-43543"/>
            <a:ext cx="1046441" cy="724377"/>
          </a:xfrm>
          <a:prstGeom prst="rect">
            <a:avLst/>
          </a:pr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itle Placeholder 1"/>
          <p:cNvSpPr>
            <a:spLocks noGrp="1"/>
          </p:cNvSpPr>
          <p:nvPr>
            <p:ph type="title"/>
          </p:nvPr>
        </p:nvSpPr>
        <p:spPr>
          <a:xfrm>
            <a:off x="611077" y="838200"/>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4" name="Footer Placeholder 4"/>
          <p:cNvSpPr>
            <a:spLocks noGrp="1"/>
          </p:cNvSpPr>
          <p:nvPr>
            <p:ph type="ftr" sz="quarter" idx="3"/>
          </p:nvPr>
        </p:nvSpPr>
        <p:spPr>
          <a:xfrm>
            <a:off x="3452998" y="6496184"/>
            <a:ext cx="4581585" cy="201168"/>
          </a:xfrm>
          <a:prstGeom prst="rect">
            <a:avLst/>
          </a:prstGeom>
        </p:spPr>
        <p:txBody>
          <a:bodyPr vert="horz"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GB" dirty="0"/>
              <a:t>Presentation title</a:t>
            </a:r>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fld id="{9AE4D82F-B047-469B-AC52-A46321747EAF}" type="slidenum">
              <a:rPr lang="en-GB" sz="1100" smtClean="0">
                <a:solidFill>
                  <a:schemeClr val="bg1"/>
                </a:solidFill>
                <a:latin typeface="EYInterstate" panose="02000503020000020004" pitchFamily="2" charset="0"/>
                <a:cs typeface="Arial" pitchFamily="34" charset="0"/>
              </a:rPr>
              <a:pPr/>
              <a:t>‹#›</a:t>
            </a:fld>
            <a:endParaRPr lang="en-GB" sz="1100" dirty="0">
              <a:solidFill>
                <a:schemeClr val="bg1"/>
              </a:solidFill>
              <a:latin typeface="EYInterstate" panose="02000503020000020004" pitchFamily="2" charset="0"/>
              <a:cs typeface="Arial" pitchFamily="34" charset="0"/>
            </a:endParaRPr>
          </a:p>
        </p:txBody>
      </p:sp>
      <p:sp>
        <p:nvSpPr>
          <p:cNvPr id="16" name="Date Placeholder 3"/>
          <p:cNvSpPr>
            <a:spLocks noGrp="1"/>
          </p:cNvSpPr>
          <p:nvPr>
            <p:ph type="dt" sz="half" idx="2"/>
          </p:nvPr>
        </p:nvSpPr>
        <p:spPr>
          <a:xfrm>
            <a:off x="1624568" y="6496184"/>
            <a:ext cx="1585786" cy="201168"/>
          </a:xfrm>
          <a:prstGeom prst="rect">
            <a:avLst/>
          </a:prstGeom>
        </p:spPr>
        <p:txBody>
          <a:bodyPr vert="horz" wrap="none"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US" dirty="0"/>
              <a:t>1 January 2014</a:t>
            </a:r>
          </a:p>
        </p:txBody>
      </p:sp>
      <p:grpSp>
        <p:nvGrpSpPr>
          <p:cNvPr id="66" name="Group 12"/>
          <p:cNvGrpSpPr>
            <a:grpSpLocks noChangeAspect="1"/>
          </p:cNvGrpSpPr>
          <p:nvPr userDrawn="1"/>
        </p:nvGrpSpPr>
        <p:grpSpPr bwMode="auto">
          <a:xfrm>
            <a:off x="11052638" y="6327775"/>
            <a:ext cx="531559" cy="407988"/>
            <a:chOff x="5219" y="3986"/>
            <a:chExt cx="251" cy="257"/>
          </a:xfrm>
        </p:grpSpPr>
        <p:sp>
          <p:nvSpPr>
            <p:cNvPr id="67" name="AutoShape 11"/>
            <p:cNvSpPr>
              <a:spLocks noChangeAspect="1" noChangeArrowheads="1" noTextEdit="1"/>
            </p:cNvSpPr>
            <p:nvPr userDrawn="1"/>
          </p:nvSpPr>
          <p:spPr bwMode="auto">
            <a:xfrm>
              <a:off x="5219" y="3986"/>
              <a:ext cx="25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8" name="Freeform 13"/>
            <p:cNvSpPr>
              <a:spLocks/>
            </p:cNvSpPr>
            <p:nvPr userDrawn="1"/>
          </p:nvSpPr>
          <p:spPr bwMode="auto">
            <a:xfrm>
              <a:off x="5221" y="4116"/>
              <a:ext cx="102" cy="127"/>
            </a:xfrm>
            <a:custGeom>
              <a:avLst/>
              <a:gdLst>
                <a:gd name="T0" fmla="*/ 343 w 914"/>
                <a:gd name="T1" fmla="*/ 692 h 1144"/>
                <a:gd name="T2" fmla="*/ 756 w 914"/>
                <a:gd name="T3" fmla="*/ 692 h 1144"/>
                <a:gd name="T4" fmla="*/ 756 w 914"/>
                <a:gd name="T5" fmla="*/ 452 h 1144"/>
                <a:gd name="T6" fmla="*/ 343 w 914"/>
                <a:gd name="T7" fmla="*/ 452 h 1144"/>
                <a:gd name="T8" fmla="*/ 343 w 914"/>
                <a:gd name="T9" fmla="*/ 263 h 1144"/>
                <a:gd name="T10" fmla="*/ 799 w 914"/>
                <a:gd name="T11" fmla="*/ 263 h 1144"/>
                <a:gd name="T12" fmla="*/ 648 w 914"/>
                <a:gd name="T13" fmla="*/ 0 h 1144"/>
                <a:gd name="T14" fmla="*/ 0 w 914"/>
                <a:gd name="T15" fmla="*/ 0 h 1144"/>
                <a:gd name="T16" fmla="*/ 0 w 914"/>
                <a:gd name="T17" fmla="*/ 1144 h 1144"/>
                <a:gd name="T18" fmla="*/ 914 w 914"/>
                <a:gd name="T19" fmla="*/ 1144 h 1144"/>
                <a:gd name="T20" fmla="*/ 914 w 914"/>
                <a:gd name="T21" fmla="*/ 881 h 1144"/>
                <a:gd name="T22" fmla="*/ 343 w 914"/>
                <a:gd name="T23" fmla="*/ 881 h 1144"/>
                <a:gd name="T24" fmla="*/ 343 w 914"/>
                <a:gd name="T25" fmla="*/ 692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4" h="1144">
                  <a:moveTo>
                    <a:pt x="343" y="692"/>
                  </a:moveTo>
                  <a:lnTo>
                    <a:pt x="756" y="692"/>
                  </a:lnTo>
                  <a:lnTo>
                    <a:pt x="756" y="452"/>
                  </a:lnTo>
                  <a:lnTo>
                    <a:pt x="343" y="452"/>
                  </a:lnTo>
                  <a:lnTo>
                    <a:pt x="343" y="263"/>
                  </a:lnTo>
                  <a:lnTo>
                    <a:pt x="799" y="263"/>
                  </a:lnTo>
                  <a:lnTo>
                    <a:pt x="648" y="0"/>
                  </a:lnTo>
                  <a:lnTo>
                    <a:pt x="0" y="0"/>
                  </a:lnTo>
                  <a:lnTo>
                    <a:pt x="0" y="1144"/>
                  </a:lnTo>
                  <a:lnTo>
                    <a:pt x="914" y="1144"/>
                  </a:lnTo>
                  <a:lnTo>
                    <a:pt x="914" y="881"/>
                  </a:lnTo>
                  <a:lnTo>
                    <a:pt x="343" y="881"/>
                  </a:lnTo>
                  <a:lnTo>
                    <a:pt x="343" y="6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9" name="Freeform 14"/>
            <p:cNvSpPr>
              <a:spLocks/>
            </p:cNvSpPr>
            <p:nvPr userDrawn="1"/>
          </p:nvSpPr>
          <p:spPr bwMode="auto">
            <a:xfrm>
              <a:off x="5305" y="4116"/>
              <a:ext cx="127" cy="127"/>
            </a:xfrm>
            <a:custGeom>
              <a:avLst/>
              <a:gdLst>
                <a:gd name="T0" fmla="*/ 767 w 1140"/>
                <a:gd name="T1" fmla="*/ 0 h 1144"/>
                <a:gd name="T2" fmla="*/ 572 w 1140"/>
                <a:gd name="T3" fmla="*/ 373 h 1144"/>
                <a:gd name="T4" fmla="*/ 379 w 1140"/>
                <a:gd name="T5" fmla="*/ 0 h 1144"/>
                <a:gd name="T6" fmla="*/ 0 w 1140"/>
                <a:gd name="T7" fmla="*/ 0 h 1144"/>
                <a:gd name="T8" fmla="*/ 399 w 1140"/>
                <a:gd name="T9" fmla="*/ 692 h 1144"/>
                <a:gd name="T10" fmla="*/ 399 w 1140"/>
                <a:gd name="T11" fmla="*/ 1144 h 1144"/>
                <a:gd name="T12" fmla="*/ 740 w 1140"/>
                <a:gd name="T13" fmla="*/ 1144 h 1144"/>
                <a:gd name="T14" fmla="*/ 740 w 1140"/>
                <a:gd name="T15" fmla="*/ 692 h 1144"/>
                <a:gd name="T16" fmla="*/ 1140 w 1140"/>
                <a:gd name="T17" fmla="*/ 0 h 1144"/>
                <a:gd name="T18" fmla="*/ 767 w 1140"/>
                <a:gd name="T19"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144">
                  <a:moveTo>
                    <a:pt x="767" y="0"/>
                  </a:moveTo>
                  <a:lnTo>
                    <a:pt x="572" y="373"/>
                  </a:lnTo>
                  <a:lnTo>
                    <a:pt x="379" y="0"/>
                  </a:lnTo>
                  <a:lnTo>
                    <a:pt x="0" y="0"/>
                  </a:lnTo>
                  <a:lnTo>
                    <a:pt x="399" y="692"/>
                  </a:lnTo>
                  <a:lnTo>
                    <a:pt x="399" y="1144"/>
                  </a:lnTo>
                  <a:lnTo>
                    <a:pt x="740" y="1144"/>
                  </a:lnTo>
                  <a:lnTo>
                    <a:pt x="740" y="692"/>
                  </a:lnTo>
                  <a:lnTo>
                    <a:pt x="1140" y="0"/>
                  </a:lnTo>
                  <a:lnTo>
                    <a:pt x="76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70" name="Freeform 15"/>
            <p:cNvSpPr>
              <a:spLocks/>
            </p:cNvSpPr>
            <p:nvPr userDrawn="1"/>
          </p:nvSpPr>
          <p:spPr bwMode="auto">
            <a:xfrm>
              <a:off x="5219" y="3986"/>
              <a:ext cx="251" cy="92"/>
            </a:xfrm>
            <a:custGeom>
              <a:avLst/>
              <a:gdLst>
                <a:gd name="T0" fmla="*/ 2259 w 2259"/>
                <a:gd name="T1" fmla="*/ 0 h 825"/>
                <a:gd name="T2" fmla="*/ 0 w 2259"/>
                <a:gd name="T3" fmla="*/ 825 h 825"/>
                <a:gd name="T4" fmla="*/ 2259 w 2259"/>
                <a:gd name="T5" fmla="*/ 426 h 825"/>
                <a:gd name="T6" fmla="*/ 2259 w 2259"/>
                <a:gd name="T7" fmla="*/ 0 h 825"/>
              </a:gdLst>
              <a:ahLst/>
              <a:cxnLst>
                <a:cxn ang="0">
                  <a:pos x="T0" y="T1"/>
                </a:cxn>
                <a:cxn ang="0">
                  <a:pos x="T2" y="T3"/>
                </a:cxn>
                <a:cxn ang="0">
                  <a:pos x="T4" y="T5"/>
                </a:cxn>
                <a:cxn ang="0">
                  <a:pos x="T6" y="T7"/>
                </a:cxn>
              </a:cxnLst>
              <a:rect l="0" t="0" r="r" b="b"/>
              <a:pathLst>
                <a:path w="2259" h="825">
                  <a:moveTo>
                    <a:pt x="2259" y="0"/>
                  </a:moveTo>
                  <a:lnTo>
                    <a:pt x="0" y="825"/>
                  </a:lnTo>
                  <a:lnTo>
                    <a:pt x="2259" y="426"/>
                  </a:lnTo>
                  <a:lnTo>
                    <a:pt x="2259"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grpSp>
      <p:sp>
        <p:nvSpPr>
          <p:cNvPr id="63" name="Rectangle 62"/>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64" name="Rectangle 63"/>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72"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3"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4"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5"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6"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7" name="TextBox 76">
            <a:hlinkClick r:id="rId5"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2</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methodology and framework</a:t>
            </a:r>
          </a:p>
        </p:txBody>
      </p:sp>
      <p:sp>
        <p:nvSpPr>
          <p:cNvPr id="78" name="TextBox 77">
            <a:hlinkClick r:id="rId5"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3</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Overview of scope and project approach</a:t>
            </a:r>
          </a:p>
        </p:txBody>
      </p:sp>
      <p:sp>
        <p:nvSpPr>
          <p:cNvPr id="79" name="TextBox 78">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4</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team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to serve</a:t>
            </a:r>
          </a:p>
        </p:txBody>
      </p:sp>
      <p:sp>
        <p:nvSpPr>
          <p:cNvPr id="80" name="TextBox 79">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5</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Project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timeline</a:t>
            </a:r>
          </a:p>
        </p:txBody>
      </p:sp>
      <p:sp>
        <p:nvSpPr>
          <p:cNvPr id="81" name="TextBox 80">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6</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independence policy and requirements</a:t>
            </a:r>
          </a:p>
        </p:txBody>
      </p:sp>
      <p:sp>
        <p:nvSpPr>
          <p:cNvPr id="82" name="TextBox 81">
            <a:hlinkClick r:id="rId6"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7</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Pricing and assumptions</a:t>
            </a:r>
          </a:p>
        </p:txBody>
      </p:sp>
      <p:sp>
        <p:nvSpPr>
          <p:cNvPr id="83" name="TextBox 82">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8</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Appendices</a:t>
            </a:r>
          </a:p>
        </p:txBody>
      </p:sp>
      <p:cxnSp>
        <p:nvCxnSpPr>
          <p:cNvPr id="84" name="Straight Connector 83"/>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91" name="TextBox 90">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1</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Executive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summary</a:t>
            </a:r>
          </a:p>
        </p:txBody>
      </p:sp>
      <p:cxnSp>
        <p:nvCxnSpPr>
          <p:cNvPr id="92" name="Straight Connector 91"/>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201691"/>
      </p:ext>
    </p:extLst>
  </p:cSld>
  <p:clrMap bg1="lt1" tx1="dk1" bg2="lt2" tx2="dk2" accent1="accent1" accent2="accent2" accent3="accent3" accent4="accent4" accent5="accent5" accent6="accent6" hlink="hlink" folHlink="folHlink"/>
  <p:sldLayoutIdLst>
    <p:sldLayoutId id="2147483976" r:id="rId1"/>
    <p:sldLayoutId id="2147483977" r:id="rId2"/>
  </p:sldLayoutIdLst>
  <p:hf sldNum="0" hdr="0"/>
  <p:txStyles>
    <p:titleStyle>
      <a:lvl1pPr algn="l" defTabSz="914400" rtl="0" eaLnBrk="1" latinLnBrk="0" hangingPunct="1">
        <a:lnSpc>
          <a:spcPct val="85000"/>
        </a:lnSpc>
        <a:spcBef>
          <a:spcPct val="0"/>
        </a:spcBef>
        <a:buNone/>
        <a:defRPr sz="2000" b="1" kern="1200">
          <a:solidFill>
            <a:schemeClr val="bg1"/>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rgbClr val="FFD200"/>
        </a:buClr>
        <a:buSzPct val="70000"/>
        <a:buFont typeface="Arial" pitchFamily="34" charset="0"/>
        <a:buChar char="►"/>
        <a:defRPr sz="2000" kern="1200">
          <a:solidFill>
            <a:schemeClr val="bg1"/>
          </a:solidFill>
          <a:latin typeface="EYInterstate" panose="02000503020000020004" pitchFamily="2" charset="0"/>
          <a:ea typeface="+mn-ea"/>
          <a:cs typeface="Arial" pitchFamily="34" charset="0"/>
        </a:defRPr>
      </a:lvl1pPr>
      <a:lvl2pPr marL="713232" indent="-356616" algn="l" defTabSz="914400" rtl="0" eaLnBrk="1" latinLnBrk="0" hangingPunct="1">
        <a:spcBef>
          <a:spcPct val="20000"/>
        </a:spcBef>
        <a:buClr>
          <a:srgbClr val="FFD200"/>
        </a:buClr>
        <a:buSzPct val="70000"/>
        <a:buFont typeface="Arial" pitchFamily="34" charset="0"/>
        <a:buChar char="►"/>
        <a:defRPr sz="1800" kern="1200">
          <a:solidFill>
            <a:schemeClr val="bg1"/>
          </a:solidFill>
          <a:latin typeface="EYInterstate" panose="02000503020000020004" pitchFamily="2" charset="0"/>
          <a:ea typeface="+mn-ea"/>
          <a:cs typeface="Arial" pitchFamily="34" charset="0"/>
        </a:defRPr>
      </a:lvl2pPr>
      <a:lvl3pPr marL="1069848" indent="-356616" algn="l" defTabSz="914400" rtl="0" eaLnBrk="1" latinLnBrk="0" hangingPunct="1">
        <a:spcBef>
          <a:spcPct val="20000"/>
        </a:spcBef>
        <a:buClr>
          <a:srgbClr val="FFD200"/>
        </a:buClr>
        <a:buSzPct val="70000"/>
        <a:buFont typeface="Arial" pitchFamily="34" charset="0"/>
        <a:buChar char="►"/>
        <a:defRPr sz="1600" kern="1200">
          <a:solidFill>
            <a:schemeClr val="bg1"/>
          </a:solidFill>
          <a:latin typeface="EYInterstate" panose="02000503020000020004" pitchFamily="2" charset="0"/>
          <a:ea typeface="+mn-ea"/>
          <a:cs typeface="Arial" pitchFamily="34" charset="0"/>
        </a:defRPr>
      </a:lvl3pPr>
      <a:lvl4pPr marL="1426464"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4pPr>
      <a:lvl5pPr marL="1783080"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5482">
          <p15:clr>
            <a:srgbClr val="F26B43"/>
          </p15:clr>
        </p15:guide>
        <p15:guide id="3" pos="288">
          <p15:clr>
            <a:srgbClr val="F26B43"/>
          </p15:clr>
        </p15:guide>
        <p15:guide id="4" orient="horz" pos="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2" name="Picture 61"/>
          <p:cNvPicPr>
            <a:picLocks noChangeAspect="1"/>
          </p:cNvPicPr>
          <p:nvPr userDrawn="1"/>
        </p:nvPicPr>
        <p:blipFill rotWithShape="1">
          <a:blip r:embed="rId3"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2" name="Rectangle 1"/>
          <p:cNvSpPr/>
          <p:nvPr userDrawn="1"/>
        </p:nvSpPr>
        <p:spPr>
          <a:xfrm>
            <a:off x="7283614" y="-43543"/>
            <a:ext cx="858570" cy="724377"/>
          </a:xfrm>
          <a:prstGeom prst="rect">
            <a:avLst/>
          </a:pr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itle Placeholder 1"/>
          <p:cNvSpPr>
            <a:spLocks noGrp="1"/>
          </p:cNvSpPr>
          <p:nvPr>
            <p:ph type="title"/>
          </p:nvPr>
        </p:nvSpPr>
        <p:spPr>
          <a:xfrm>
            <a:off x="611077" y="838200"/>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3" name="Text Placeholder 2"/>
          <p:cNvSpPr>
            <a:spLocks noGrp="1"/>
          </p:cNvSpPr>
          <p:nvPr>
            <p:ph type="body" idx="1"/>
          </p:nvPr>
        </p:nvSpPr>
        <p:spPr>
          <a:xfrm>
            <a:off x="613729" y="1411883"/>
            <a:ext cx="10978515" cy="4224867"/>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p:cNvSpPr>
            <a:spLocks noGrp="1"/>
          </p:cNvSpPr>
          <p:nvPr>
            <p:ph type="ftr" sz="quarter" idx="3"/>
          </p:nvPr>
        </p:nvSpPr>
        <p:spPr>
          <a:xfrm>
            <a:off x="3452998" y="6496184"/>
            <a:ext cx="4581585" cy="201168"/>
          </a:xfrm>
          <a:prstGeom prst="rect">
            <a:avLst/>
          </a:prstGeom>
        </p:spPr>
        <p:txBody>
          <a:bodyPr vert="horz"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GB" dirty="0"/>
              <a:t>Presentation title</a:t>
            </a:r>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fld id="{9AE4D82F-B047-469B-AC52-A46321747EAF}" type="slidenum">
              <a:rPr lang="en-GB" sz="1100" smtClean="0">
                <a:solidFill>
                  <a:schemeClr val="bg1"/>
                </a:solidFill>
                <a:latin typeface="EYInterstate" panose="02000503020000020004" pitchFamily="2" charset="0"/>
                <a:cs typeface="Arial" pitchFamily="34" charset="0"/>
              </a:rPr>
              <a:pPr/>
              <a:t>‹#›</a:t>
            </a:fld>
            <a:endParaRPr lang="en-GB" sz="1100" dirty="0">
              <a:solidFill>
                <a:schemeClr val="bg1"/>
              </a:solidFill>
              <a:latin typeface="EYInterstate" panose="02000503020000020004" pitchFamily="2" charset="0"/>
              <a:cs typeface="Arial" pitchFamily="34" charset="0"/>
            </a:endParaRPr>
          </a:p>
        </p:txBody>
      </p:sp>
      <p:sp>
        <p:nvSpPr>
          <p:cNvPr id="16" name="Date Placeholder 3"/>
          <p:cNvSpPr>
            <a:spLocks noGrp="1"/>
          </p:cNvSpPr>
          <p:nvPr>
            <p:ph type="dt" sz="half" idx="2"/>
          </p:nvPr>
        </p:nvSpPr>
        <p:spPr>
          <a:xfrm>
            <a:off x="1624568" y="6496184"/>
            <a:ext cx="1585786" cy="201168"/>
          </a:xfrm>
          <a:prstGeom prst="rect">
            <a:avLst/>
          </a:prstGeom>
        </p:spPr>
        <p:txBody>
          <a:bodyPr vert="horz" wrap="none"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US" dirty="0"/>
              <a:t>1 January 2014</a:t>
            </a:r>
          </a:p>
        </p:txBody>
      </p:sp>
      <p:grpSp>
        <p:nvGrpSpPr>
          <p:cNvPr id="66" name="Group 12"/>
          <p:cNvGrpSpPr>
            <a:grpSpLocks noChangeAspect="1"/>
          </p:cNvGrpSpPr>
          <p:nvPr userDrawn="1"/>
        </p:nvGrpSpPr>
        <p:grpSpPr bwMode="auto">
          <a:xfrm>
            <a:off x="11052638" y="6327775"/>
            <a:ext cx="531559" cy="407988"/>
            <a:chOff x="5219" y="3986"/>
            <a:chExt cx="251" cy="257"/>
          </a:xfrm>
        </p:grpSpPr>
        <p:sp>
          <p:nvSpPr>
            <p:cNvPr id="67" name="AutoShape 11"/>
            <p:cNvSpPr>
              <a:spLocks noChangeAspect="1" noChangeArrowheads="1" noTextEdit="1"/>
            </p:cNvSpPr>
            <p:nvPr userDrawn="1"/>
          </p:nvSpPr>
          <p:spPr bwMode="auto">
            <a:xfrm>
              <a:off x="5219" y="3986"/>
              <a:ext cx="25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8" name="Freeform 13"/>
            <p:cNvSpPr>
              <a:spLocks/>
            </p:cNvSpPr>
            <p:nvPr userDrawn="1"/>
          </p:nvSpPr>
          <p:spPr bwMode="auto">
            <a:xfrm>
              <a:off x="5221" y="4116"/>
              <a:ext cx="102" cy="127"/>
            </a:xfrm>
            <a:custGeom>
              <a:avLst/>
              <a:gdLst>
                <a:gd name="T0" fmla="*/ 343 w 914"/>
                <a:gd name="T1" fmla="*/ 692 h 1144"/>
                <a:gd name="T2" fmla="*/ 756 w 914"/>
                <a:gd name="T3" fmla="*/ 692 h 1144"/>
                <a:gd name="T4" fmla="*/ 756 w 914"/>
                <a:gd name="T5" fmla="*/ 452 h 1144"/>
                <a:gd name="T6" fmla="*/ 343 w 914"/>
                <a:gd name="T7" fmla="*/ 452 h 1144"/>
                <a:gd name="T8" fmla="*/ 343 w 914"/>
                <a:gd name="T9" fmla="*/ 263 h 1144"/>
                <a:gd name="T10" fmla="*/ 799 w 914"/>
                <a:gd name="T11" fmla="*/ 263 h 1144"/>
                <a:gd name="T12" fmla="*/ 648 w 914"/>
                <a:gd name="T13" fmla="*/ 0 h 1144"/>
                <a:gd name="T14" fmla="*/ 0 w 914"/>
                <a:gd name="T15" fmla="*/ 0 h 1144"/>
                <a:gd name="T16" fmla="*/ 0 w 914"/>
                <a:gd name="T17" fmla="*/ 1144 h 1144"/>
                <a:gd name="T18" fmla="*/ 914 w 914"/>
                <a:gd name="T19" fmla="*/ 1144 h 1144"/>
                <a:gd name="T20" fmla="*/ 914 w 914"/>
                <a:gd name="T21" fmla="*/ 881 h 1144"/>
                <a:gd name="T22" fmla="*/ 343 w 914"/>
                <a:gd name="T23" fmla="*/ 881 h 1144"/>
                <a:gd name="T24" fmla="*/ 343 w 914"/>
                <a:gd name="T25" fmla="*/ 692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4" h="1144">
                  <a:moveTo>
                    <a:pt x="343" y="692"/>
                  </a:moveTo>
                  <a:lnTo>
                    <a:pt x="756" y="692"/>
                  </a:lnTo>
                  <a:lnTo>
                    <a:pt x="756" y="452"/>
                  </a:lnTo>
                  <a:lnTo>
                    <a:pt x="343" y="452"/>
                  </a:lnTo>
                  <a:lnTo>
                    <a:pt x="343" y="263"/>
                  </a:lnTo>
                  <a:lnTo>
                    <a:pt x="799" y="263"/>
                  </a:lnTo>
                  <a:lnTo>
                    <a:pt x="648" y="0"/>
                  </a:lnTo>
                  <a:lnTo>
                    <a:pt x="0" y="0"/>
                  </a:lnTo>
                  <a:lnTo>
                    <a:pt x="0" y="1144"/>
                  </a:lnTo>
                  <a:lnTo>
                    <a:pt x="914" y="1144"/>
                  </a:lnTo>
                  <a:lnTo>
                    <a:pt x="914" y="881"/>
                  </a:lnTo>
                  <a:lnTo>
                    <a:pt x="343" y="881"/>
                  </a:lnTo>
                  <a:lnTo>
                    <a:pt x="343" y="6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9" name="Freeform 14"/>
            <p:cNvSpPr>
              <a:spLocks/>
            </p:cNvSpPr>
            <p:nvPr userDrawn="1"/>
          </p:nvSpPr>
          <p:spPr bwMode="auto">
            <a:xfrm>
              <a:off x="5305" y="4116"/>
              <a:ext cx="127" cy="127"/>
            </a:xfrm>
            <a:custGeom>
              <a:avLst/>
              <a:gdLst>
                <a:gd name="T0" fmla="*/ 767 w 1140"/>
                <a:gd name="T1" fmla="*/ 0 h 1144"/>
                <a:gd name="T2" fmla="*/ 572 w 1140"/>
                <a:gd name="T3" fmla="*/ 373 h 1144"/>
                <a:gd name="T4" fmla="*/ 379 w 1140"/>
                <a:gd name="T5" fmla="*/ 0 h 1144"/>
                <a:gd name="T6" fmla="*/ 0 w 1140"/>
                <a:gd name="T7" fmla="*/ 0 h 1144"/>
                <a:gd name="T8" fmla="*/ 399 w 1140"/>
                <a:gd name="T9" fmla="*/ 692 h 1144"/>
                <a:gd name="T10" fmla="*/ 399 w 1140"/>
                <a:gd name="T11" fmla="*/ 1144 h 1144"/>
                <a:gd name="T12" fmla="*/ 740 w 1140"/>
                <a:gd name="T13" fmla="*/ 1144 h 1144"/>
                <a:gd name="T14" fmla="*/ 740 w 1140"/>
                <a:gd name="T15" fmla="*/ 692 h 1144"/>
                <a:gd name="T16" fmla="*/ 1140 w 1140"/>
                <a:gd name="T17" fmla="*/ 0 h 1144"/>
                <a:gd name="T18" fmla="*/ 767 w 1140"/>
                <a:gd name="T19"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144">
                  <a:moveTo>
                    <a:pt x="767" y="0"/>
                  </a:moveTo>
                  <a:lnTo>
                    <a:pt x="572" y="373"/>
                  </a:lnTo>
                  <a:lnTo>
                    <a:pt x="379" y="0"/>
                  </a:lnTo>
                  <a:lnTo>
                    <a:pt x="0" y="0"/>
                  </a:lnTo>
                  <a:lnTo>
                    <a:pt x="399" y="692"/>
                  </a:lnTo>
                  <a:lnTo>
                    <a:pt x="399" y="1144"/>
                  </a:lnTo>
                  <a:lnTo>
                    <a:pt x="740" y="1144"/>
                  </a:lnTo>
                  <a:lnTo>
                    <a:pt x="740" y="692"/>
                  </a:lnTo>
                  <a:lnTo>
                    <a:pt x="1140" y="0"/>
                  </a:lnTo>
                  <a:lnTo>
                    <a:pt x="76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70" name="Freeform 15"/>
            <p:cNvSpPr>
              <a:spLocks/>
            </p:cNvSpPr>
            <p:nvPr userDrawn="1"/>
          </p:nvSpPr>
          <p:spPr bwMode="auto">
            <a:xfrm>
              <a:off x="5219" y="3986"/>
              <a:ext cx="251" cy="92"/>
            </a:xfrm>
            <a:custGeom>
              <a:avLst/>
              <a:gdLst>
                <a:gd name="T0" fmla="*/ 2259 w 2259"/>
                <a:gd name="T1" fmla="*/ 0 h 825"/>
                <a:gd name="T2" fmla="*/ 0 w 2259"/>
                <a:gd name="T3" fmla="*/ 825 h 825"/>
                <a:gd name="T4" fmla="*/ 2259 w 2259"/>
                <a:gd name="T5" fmla="*/ 426 h 825"/>
                <a:gd name="T6" fmla="*/ 2259 w 2259"/>
                <a:gd name="T7" fmla="*/ 0 h 825"/>
              </a:gdLst>
              <a:ahLst/>
              <a:cxnLst>
                <a:cxn ang="0">
                  <a:pos x="T0" y="T1"/>
                </a:cxn>
                <a:cxn ang="0">
                  <a:pos x="T2" y="T3"/>
                </a:cxn>
                <a:cxn ang="0">
                  <a:pos x="T4" y="T5"/>
                </a:cxn>
                <a:cxn ang="0">
                  <a:pos x="T6" y="T7"/>
                </a:cxn>
              </a:cxnLst>
              <a:rect l="0" t="0" r="r" b="b"/>
              <a:pathLst>
                <a:path w="2259" h="825">
                  <a:moveTo>
                    <a:pt x="2259" y="0"/>
                  </a:moveTo>
                  <a:lnTo>
                    <a:pt x="0" y="825"/>
                  </a:lnTo>
                  <a:lnTo>
                    <a:pt x="2259" y="426"/>
                  </a:lnTo>
                  <a:lnTo>
                    <a:pt x="2259"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grpSp>
      <p:sp>
        <p:nvSpPr>
          <p:cNvPr id="63" name="Rectangle 62"/>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64" name="Rectangle 63"/>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72"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3"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4"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5"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6"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7" name="TextBox 76">
            <a:hlinkClick r:id="rId4"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2</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methodology and framework</a:t>
            </a:r>
          </a:p>
        </p:txBody>
      </p:sp>
      <p:sp>
        <p:nvSpPr>
          <p:cNvPr id="78" name="TextBox 77">
            <a:hlinkClick r:id="rId4"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3</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Overview of scope and project approach</a:t>
            </a:r>
          </a:p>
        </p:txBody>
      </p:sp>
      <p:sp>
        <p:nvSpPr>
          <p:cNvPr id="79" name="TextBox 78">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4</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team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to serve</a:t>
            </a:r>
          </a:p>
        </p:txBody>
      </p:sp>
      <p:sp>
        <p:nvSpPr>
          <p:cNvPr id="80" name="TextBox 79">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5</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Project </a:t>
            </a:r>
            <a:br>
              <a:rPr lang="en-US" sz="700" dirty="0">
                <a:solidFill>
                  <a:srgbClr val="646464"/>
                </a:solidFill>
                <a:latin typeface="EYInterstate Light" panose="02000506000000020004" pitchFamily="2" charset="0"/>
              </a:rPr>
            </a:br>
            <a:r>
              <a:rPr lang="en-US" sz="700" dirty="0">
                <a:solidFill>
                  <a:srgbClr val="646464"/>
                </a:solidFill>
                <a:latin typeface="EYInterstate Light" panose="02000506000000020004" pitchFamily="2" charset="0"/>
              </a:rPr>
              <a:t>timeline</a:t>
            </a:r>
          </a:p>
        </p:txBody>
      </p:sp>
      <p:sp>
        <p:nvSpPr>
          <p:cNvPr id="81" name="TextBox 80">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6</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independence policy and requirements</a:t>
            </a:r>
          </a:p>
        </p:txBody>
      </p:sp>
      <p:sp>
        <p:nvSpPr>
          <p:cNvPr id="82" name="TextBox 81">
            <a:hlinkClick r:id="rId5"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7</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Pricing and assumptions</a:t>
            </a:r>
          </a:p>
        </p:txBody>
      </p:sp>
      <p:sp>
        <p:nvSpPr>
          <p:cNvPr id="83" name="TextBox 82">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8</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Appendices</a:t>
            </a:r>
          </a:p>
        </p:txBody>
      </p:sp>
      <p:cxnSp>
        <p:nvCxnSpPr>
          <p:cNvPr id="84" name="Straight Connector 83"/>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91" name="TextBox 90">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1</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Executive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summary</a:t>
            </a:r>
          </a:p>
        </p:txBody>
      </p:sp>
      <p:cxnSp>
        <p:nvCxnSpPr>
          <p:cNvPr id="92" name="Straight Connector 91"/>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022331"/>
      </p:ext>
    </p:extLst>
  </p:cSld>
  <p:clrMap bg1="lt1" tx1="dk1" bg2="lt2" tx2="dk2" accent1="accent1" accent2="accent2" accent3="accent3" accent4="accent4" accent5="accent5" accent6="accent6" hlink="hlink" folHlink="folHlink"/>
  <p:sldLayoutIdLst>
    <p:sldLayoutId id="2147483979" r:id="rId1"/>
  </p:sldLayoutIdLst>
  <p:hf sldNum="0" hdr="0"/>
  <p:txStyles>
    <p:titleStyle>
      <a:lvl1pPr algn="l" defTabSz="914400" rtl="0" eaLnBrk="1" latinLnBrk="0" hangingPunct="1">
        <a:lnSpc>
          <a:spcPct val="85000"/>
        </a:lnSpc>
        <a:spcBef>
          <a:spcPct val="0"/>
        </a:spcBef>
        <a:buNone/>
        <a:defRPr sz="2000" b="1" kern="1200">
          <a:solidFill>
            <a:schemeClr val="bg1"/>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rgbClr val="FFD200"/>
        </a:buClr>
        <a:buSzPct val="70000"/>
        <a:buFont typeface="Arial" pitchFamily="34" charset="0"/>
        <a:buChar char="►"/>
        <a:defRPr sz="2000" kern="1200">
          <a:solidFill>
            <a:schemeClr val="bg1"/>
          </a:solidFill>
          <a:latin typeface="EYInterstate" panose="02000503020000020004" pitchFamily="2" charset="0"/>
          <a:ea typeface="+mn-ea"/>
          <a:cs typeface="Arial" pitchFamily="34" charset="0"/>
        </a:defRPr>
      </a:lvl1pPr>
      <a:lvl2pPr marL="713232" indent="-356616" algn="l" defTabSz="914400" rtl="0" eaLnBrk="1" latinLnBrk="0" hangingPunct="1">
        <a:spcBef>
          <a:spcPct val="20000"/>
        </a:spcBef>
        <a:buClr>
          <a:srgbClr val="FFD200"/>
        </a:buClr>
        <a:buSzPct val="70000"/>
        <a:buFont typeface="Arial" pitchFamily="34" charset="0"/>
        <a:buChar char="►"/>
        <a:defRPr sz="1800" kern="1200">
          <a:solidFill>
            <a:schemeClr val="bg1"/>
          </a:solidFill>
          <a:latin typeface="EYInterstate" panose="02000503020000020004" pitchFamily="2" charset="0"/>
          <a:ea typeface="+mn-ea"/>
          <a:cs typeface="Arial" pitchFamily="34" charset="0"/>
        </a:defRPr>
      </a:lvl2pPr>
      <a:lvl3pPr marL="1069848" indent="-356616" algn="l" defTabSz="914400" rtl="0" eaLnBrk="1" latinLnBrk="0" hangingPunct="1">
        <a:spcBef>
          <a:spcPct val="20000"/>
        </a:spcBef>
        <a:buClr>
          <a:srgbClr val="FFD200"/>
        </a:buClr>
        <a:buSzPct val="70000"/>
        <a:buFont typeface="Arial" pitchFamily="34" charset="0"/>
        <a:buChar char="►"/>
        <a:defRPr sz="1600" kern="1200">
          <a:solidFill>
            <a:schemeClr val="bg1"/>
          </a:solidFill>
          <a:latin typeface="EYInterstate" panose="02000503020000020004" pitchFamily="2" charset="0"/>
          <a:ea typeface="+mn-ea"/>
          <a:cs typeface="Arial" pitchFamily="34" charset="0"/>
        </a:defRPr>
      </a:lvl3pPr>
      <a:lvl4pPr marL="1426464"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4pPr>
      <a:lvl5pPr marL="1783080"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5482">
          <p15:clr>
            <a:srgbClr val="F26B43"/>
          </p15:clr>
        </p15:guide>
        <p15:guide id="3" pos="288">
          <p15:clr>
            <a:srgbClr val="F26B43"/>
          </p15:clr>
        </p15:guide>
        <p15:guide id="4" orient="horz" pos="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2" name="Picture 61"/>
          <p:cNvPicPr>
            <a:picLocks noChangeAspect="1"/>
          </p:cNvPicPr>
          <p:nvPr userDrawn="1"/>
        </p:nvPicPr>
        <p:blipFill rotWithShape="1">
          <a:blip r:embed="rId3" cstate="print">
            <a:extLst>
              <a:ext uri="{28A0092B-C50C-407E-A947-70E740481C1C}">
                <a14:useLocalDpi xmlns:a14="http://schemas.microsoft.com/office/drawing/2010/main" val="0"/>
              </a:ext>
            </a:extLst>
          </a:blip>
          <a:srcRect t="78501" b="15133"/>
          <a:stretch/>
        </p:blipFill>
        <p:spPr>
          <a:xfrm>
            <a:off x="0" y="1"/>
            <a:ext cx="12198350" cy="676275"/>
          </a:xfrm>
          <a:prstGeom prst="rect">
            <a:avLst/>
          </a:prstGeom>
        </p:spPr>
      </p:pic>
      <p:sp>
        <p:nvSpPr>
          <p:cNvPr id="2" name="Rectangle 1"/>
          <p:cNvSpPr/>
          <p:nvPr userDrawn="1"/>
        </p:nvSpPr>
        <p:spPr>
          <a:xfrm>
            <a:off x="4743822" y="-43543"/>
            <a:ext cx="1584091" cy="724377"/>
          </a:xfrm>
          <a:prstGeom prst="rect">
            <a:avLst/>
          </a:prstGeom>
          <a:solidFill>
            <a:srgbClr val="FFD2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12" name="Title Placeholder 1"/>
          <p:cNvSpPr>
            <a:spLocks noGrp="1"/>
          </p:cNvSpPr>
          <p:nvPr>
            <p:ph type="title"/>
          </p:nvPr>
        </p:nvSpPr>
        <p:spPr>
          <a:xfrm>
            <a:off x="611077" y="838200"/>
            <a:ext cx="10982751" cy="503288"/>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3" name="Text Placeholder 2"/>
          <p:cNvSpPr>
            <a:spLocks noGrp="1"/>
          </p:cNvSpPr>
          <p:nvPr>
            <p:ph type="body" idx="1"/>
          </p:nvPr>
        </p:nvSpPr>
        <p:spPr>
          <a:xfrm>
            <a:off x="613729" y="1411883"/>
            <a:ext cx="10978515" cy="4224867"/>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p:cNvSpPr>
            <a:spLocks noGrp="1"/>
          </p:cNvSpPr>
          <p:nvPr>
            <p:ph type="ftr" sz="quarter" idx="3"/>
          </p:nvPr>
        </p:nvSpPr>
        <p:spPr>
          <a:xfrm>
            <a:off x="3452998" y="6496184"/>
            <a:ext cx="4581585" cy="201168"/>
          </a:xfrm>
          <a:prstGeom prst="rect">
            <a:avLst/>
          </a:prstGeom>
        </p:spPr>
        <p:txBody>
          <a:bodyPr vert="horz"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GB" dirty="0"/>
              <a:t>Presentation title</a:t>
            </a:r>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fld id="{9AE4D82F-B047-469B-AC52-A46321747EAF}" type="slidenum">
              <a:rPr lang="en-GB" sz="1100" smtClean="0">
                <a:solidFill>
                  <a:schemeClr val="bg1"/>
                </a:solidFill>
                <a:latin typeface="EYInterstate" panose="02000503020000020004" pitchFamily="2" charset="0"/>
                <a:cs typeface="Arial" pitchFamily="34" charset="0"/>
              </a:rPr>
              <a:pPr/>
              <a:t>‹#›</a:t>
            </a:fld>
            <a:endParaRPr lang="en-GB" sz="1100" dirty="0">
              <a:solidFill>
                <a:schemeClr val="bg1"/>
              </a:solidFill>
              <a:latin typeface="EYInterstate" panose="02000503020000020004" pitchFamily="2" charset="0"/>
              <a:cs typeface="Arial" pitchFamily="34" charset="0"/>
            </a:endParaRPr>
          </a:p>
        </p:txBody>
      </p:sp>
      <p:sp>
        <p:nvSpPr>
          <p:cNvPr id="16" name="Date Placeholder 3"/>
          <p:cNvSpPr>
            <a:spLocks noGrp="1"/>
          </p:cNvSpPr>
          <p:nvPr>
            <p:ph type="dt" sz="half" idx="2"/>
          </p:nvPr>
        </p:nvSpPr>
        <p:spPr>
          <a:xfrm>
            <a:off x="1624568" y="6496184"/>
            <a:ext cx="1585786" cy="201168"/>
          </a:xfrm>
          <a:prstGeom prst="rect">
            <a:avLst/>
          </a:prstGeom>
        </p:spPr>
        <p:txBody>
          <a:bodyPr vert="horz" wrap="none" lIns="0" tIns="0" rIns="0" bIns="0" rtlCol="0" anchor="t" anchorCtr="0">
            <a:noAutofit/>
          </a:bodyPr>
          <a:lstStyle>
            <a:lvl1pPr algn="l">
              <a:defRPr sz="1100">
                <a:solidFill>
                  <a:schemeClr val="bg1"/>
                </a:solidFill>
                <a:latin typeface="EYInterstate" panose="02000503020000020004" pitchFamily="2" charset="0"/>
                <a:cs typeface="Arial" pitchFamily="34" charset="0"/>
              </a:defRPr>
            </a:lvl1pPr>
          </a:lstStyle>
          <a:p>
            <a:r>
              <a:rPr lang="en-US" dirty="0"/>
              <a:t>1 January 2014</a:t>
            </a:r>
          </a:p>
        </p:txBody>
      </p:sp>
      <p:grpSp>
        <p:nvGrpSpPr>
          <p:cNvPr id="66" name="Group 12"/>
          <p:cNvGrpSpPr>
            <a:grpSpLocks noChangeAspect="1"/>
          </p:cNvGrpSpPr>
          <p:nvPr userDrawn="1"/>
        </p:nvGrpSpPr>
        <p:grpSpPr bwMode="auto">
          <a:xfrm>
            <a:off x="11052638" y="6327775"/>
            <a:ext cx="531559" cy="407988"/>
            <a:chOff x="5219" y="3986"/>
            <a:chExt cx="251" cy="257"/>
          </a:xfrm>
        </p:grpSpPr>
        <p:sp>
          <p:nvSpPr>
            <p:cNvPr id="67" name="AutoShape 11"/>
            <p:cNvSpPr>
              <a:spLocks noChangeAspect="1" noChangeArrowheads="1" noTextEdit="1"/>
            </p:cNvSpPr>
            <p:nvPr userDrawn="1"/>
          </p:nvSpPr>
          <p:spPr bwMode="auto">
            <a:xfrm>
              <a:off x="5219" y="3986"/>
              <a:ext cx="25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8" name="Freeform 13"/>
            <p:cNvSpPr>
              <a:spLocks/>
            </p:cNvSpPr>
            <p:nvPr userDrawn="1"/>
          </p:nvSpPr>
          <p:spPr bwMode="auto">
            <a:xfrm>
              <a:off x="5221" y="4116"/>
              <a:ext cx="102" cy="127"/>
            </a:xfrm>
            <a:custGeom>
              <a:avLst/>
              <a:gdLst>
                <a:gd name="T0" fmla="*/ 343 w 914"/>
                <a:gd name="T1" fmla="*/ 692 h 1144"/>
                <a:gd name="T2" fmla="*/ 756 w 914"/>
                <a:gd name="T3" fmla="*/ 692 h 1144"/>
                <a:gd name="T4" fmla="*/ 756 w 914"/>
                <a:gd name="T5" fmla="*/ 452 h 1144"/>
                <a:gd name="T6" fmla="*/ 343 w 914"/>
                <a:gd name="T7" fmla="*/ 452 h 1144"/>
                <a:gd name="T8" fmla="*/ 343 w 914"/>
                <a:gd name="T9" fmla="*/ 263 h 1144"/>
                <a:gd name="T10" fmla="*/ 799 w 914"/>
                <a:gd name="T11" fmla="*/ 263 h 1144"/>
                <a:gd name="T12" fmla="*/ 648 w 914"/>
                <a:gd name="T13" fmla="*/ 0 h 1144"/>
                <a:gd name="T14" fmla="*/ 0 w 914"/>
                <a:gd name="T15" fmla="*/ 0 h 1144"/>
                <a:gd name="T16" fmla="*/ 0 w 914"/>
                <a:gd name="T17" fmla="*/ 1144 h 1144"/>
                <a:gd name="T18" fmla="*/ 914 w 914"/>
                <a:gd name="T19" fmla="*/ 1144 h 1144"/>
                <a:gd name="T20" fmla="*/ 914 w 914"/>
                <a:gd name="T21" fmla="*/ 881 h 1144"/>
                <a:gd name="T22" fmla="*/ 343 w 914"/>
                <a:gd name="T23" fmla="*/ 881 h 1144"/>
                <a:gd name="T24" fmla="*/ 343 w 914"/>
                <a:gd name="T25" fmla="*/ 692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4" h="1144">
                  <a:moveTo>
                    <a:pt x="343" y="692"/>
                  </a:moveTo>
                  <a:lnTo>
                    <a:pt x="756" y="692"/>
                  </a:lnTo>
                  <a:lnTo>
                    <a:pt x="756" y="452"/>
                  </a:lnTo>
                  <a:lnTo>
                    <a:pt x="343" y="452"/>
                  </a:lnTo>
                  <a:lnTo>
                    <a:pt x="343" y="263"/>
                  </a:lnTo>
                  <a:lnTo>
                    <a:pt x="799" y="263"/>
                  </a:lnTo>
                  <a:lnTo>
                    <a:pt x="648" y="0"/>
                  </a:lnTo>
                  <a:lnTo>
                    <a:pt x="0" y="0"/>
                  </a:lnTo>
                  <a:lnTo>
                    <a:pt x="0" y="1144"/>
                  </a:lnTo>
                  <a:lnTo>
                    <a:pt x="914" y="1144"/>
                  </a:lnTo>
                  <a:lnTo>
                    <a:pt x="914" y="881"/>
                  </a:lnTo>
                  <a:lnTo>
                    <a:pt x="343" y="881"/>
                  </a:lnTo>
                  <a:lnTo>
                    <a:pt x="343" y="69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69" name="Freeform 14"/>
            <p:cNvSpPr>
              <a:spLocks/>
            </p:cNvSpPr>
            <p:nvPr userDrawn="1"/>
          </p:nvSpPr>
          <p:spPr bwMode="auto">
            <a:xfrm>
              <a:off x="5305" y="4116"/>
              <a:ext cx="127" cy="127"/>
            </a:xfrm>
            <a:custGeom>
              <a:avLst/>
              <a:gdLst>
                <a:gd name="T0" fmla="*/ 767 w 1140"/>
                <a:gd name="T1" fmla="*/ 0 h 1144"/>
                <a:gd name="T2" fmla="*/ 572 w 1140"/>
                <a:gd name="T3" fmla="*/ 373 h 1144"/>
                <a:gd name="T4" fmla="*/ 379 w 1140"/>
                <a:gd name="T5" fmla="*/ 0 h 1144"/>
                <a:gd name="T6" fmla="*/ 0 w 1140"/>
                <a:gd name="T7" fmla="*/ 0 h 1144"/>
                <a:gd name="T8" fmla="*/ 399 w 1140"/>
                <a:gd name="T9" fmla="*/ 692 h 1144"/>
                <a:gd name="T10" fmla="*/ 399 w 1140"/>
                <a:gd name="T11" fmla="*/ 1144 h 1144"/>
                <a:gd name="T12" fmla="*/ 740 w 1140"/>
                <a:gd name="T13" fmla="*/ 1144 h 1144"/>
                <a:gd name="T14" fmla="*/ 740 w 1140"/>
                <a:gd name="T15" fmla="*/ 692 h 1144"/>
                <a:gd name="T16" fmla="*/ 1140 w 1140"/>
                <a:gd name="T17" fmla="*/ 0 h 1144"/>
                <a:gd name="T18" fmla="*/ 767 w 1140"/>
                <a:gd name="T19"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0" h="1144">
                  <a:moveTo>
                    <a:pt x="767" y="0"/>
                  </a:moveTo>
                  <a:lnTo>
                    <a:pt x="572" y="373"/>
                  </a:lnTo>
                  <a:lnTo>
                    <a:pt x="379" y="0"/>
                  </a:lnTo>
                  <a:lnTo>
                    <a:pt x="0" y="0"/>
                  </a:lnTo>
                  <a:lnTo>
                    <a:pt x="399" y="692"/>
                  </a:lnTo>
                  <a:lnTo>
                    <a:pt x="399" y="1144"/>
                  </a:lnTo>
                  <a:lnTo>
                    <a:pt x="740" y="1144"/>
                  </a:lnTo>
                  <a:lnTo>
                    <a:pt x="740" y="692"/>
                  </a:lnTo>
                  <a:lnTo>
                    <a:pt x="1140" y="0"/>
                  </a:lnTo>
                  <a:lnTo>
                    <a:pt x="767"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sp>
          <p:nvSpPr>
            <p:cNvPr id="70" name="Freeform 15"/>
            <p:cNvSpPr>
              <a:spLocks/>
            </p:cNvSpPr>
            <p:nvPr userDrawn="1"/>
          </p:nvSpPr>
          <p:spPr bwMode="auto">
            <a:xfrm>
              <a:off x="5219" y="3986"/>
              <a:ext cx="251" cy="92"/>
            </a:xfrm>
            <a:custGeom>
              <a:avLst/>
              <a:gdLst>
                <a:gd name="T0" fmla="*/ 2259 w 2259"/>
                <a:gd name="T1" fmla="*/ 0 h 825"/>
                <a:gd name="T2" fmla="*/ 0 w 2259"/>
                <a:gd name="T3" fmla="*/ 825 h 825"/>
                <a:gd name="T4" fmla="*/ 2259 w 2259"/>
                <a:gd name="T5" fmla="*/ 426 h 825"/>
                <a:gd name="T6" fmla="*/ 2259 w 2259"/>
                <a:gd name="T7" fmla="*/ 0 h 825"/>
              </a:gdLst>
              <a:ahLst/>
              <a:cxnLst>
                <a:cxn ang="0">
                  <a:pos x="T0" y="T1"/>
                </a:cxn>
                <a:cxn ang="0">
                  <a:pos x="T2" y="T3"/>
                </a:cxn>
                <a:cxn ang="0">
                  <a:pos x="T4" y="T5"/>
                </a:cxn>
                <a:cxn ang="0">
                  <a:pos x="T6" y="T7"/>
                </a:cxn>
              </a:cxnLst>
              <a:rect l="0" t="0" r="r" b="b"/>
              <a:pathLst>
                <a:path w="2259" h="825">
                  <a:moveTo>
                    <a:pt x="2259" y="0"/>
                  </a:moveTo>
                  <a:lnTo>
                    <a:pt x="0" y="825"/>
                  </a:lnTo>
                  <a:lnTo>
                    <a:pt x="2259" y="426"/>
                  </a:lnTo>
                  <a:lnTo>
                    <a:pt x="2259" y="0"/>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EYInterstate" panose="02000503020000020004" pitchFamily="2" charset="0"/>
              </a:endParaRPr>
            </a:p>
          </p:txBody>
        </p:sp>
      </p:grpSp>
      <p:sp>
        <p:nvSpPr>
          <p:cNvPr id="63" name="Rectangle 62"/>
          <p:cNvSpPr/>
          <p:nvPr userDrawn="1"/>
        </p:nvSpPr>
        <p:spPr>
          <a:xfrm>
            <a:off x="0" y="1"/>
            <a:ext cx="12198350" cy="667427"/>
          </a:xfrm>
          <a:prstGeom prst="rect">
            <a:avLst/>
          </a:prstGeom>
          <a:solidFill>
            <a:schemeClr val="tx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64" name="Rectangle 63"/>
          <p:cNvSpPr/>
          <p:nvPr userDrawn="1"/>
        </p:nvSpPr>
        <p:spPr>
          <a:xfrm>
            <a:off x="0" y="643616"/>
            <a:ext cx="12198350" cy="67235"/>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lIns="65300" tIns="32649" rIns="65300" bIns="32649" rtlCol="0" anchor="ctr"/>
          <a:lstStyle/>
          <a:p>
            <a:pPr algn="ctr" defTabSz="839575"/>
            <a:endParaRPr lang="en-US" sz="1643" dirty="0">
              <a:solidFill>
                <a:prstClr val="white"/>
              </a:solidFill>
              <a:latin typeface="EYInterstate" panose="02000503020000020004" pitchFamily="2" charset="0"/>
            </a:endParaRPr>
          </a:p>
        </p:txBody>
      </p:sp>
      <p:sp>
        <p:nvSpPr>
          <p:cNvPr id="72" name="Freeform 5">
            <a:hlinkClick r:id="" action="ppaction://hlinkshowjump?jump=previousslide"/>
          </p:cNvPr>
          <p:cNvSpPr>
            <a:spLocks/>
          </p:cNvSpPr>
          <p:nvPr userDrawn="1"/>
        </p:nvSpPr>
        <p:spPr bwMode="auto">
          <a:xfrm>
            <a:off x="781137" y="272120"/>
            <a:ext cx="117062" cy="200224"/>
          </a:xfrm>
          <a:custGeom>
            <a:avLst/>
            <a:gdLst>
              <a:gd name="T0" fmla="*/ 71 w 71"/>
              <a:gd name="T1" fmla="*/ 0 h 162"/>
              <a:gd name="T2" fmla="*/ 0 w 71"/>
              <a:gd name="T3" fmla="*/ 81 h 162"/>
              <a:gd name="T4" fmla="*/ 71 w 71"/>
              <a:gd name="T5" fmla="*/ 162 h 162"/>
              <a:gd name="T6" fmla="*/ 71 w 71"/>
              <a:gd name="T7" fmla="*/ 0 h 162"/>
            </a:gdLst>
            <a:ahLst/>
            <a:cxnLst>
              <a:cxn ang="0">
                <a:pos x="T0" y="T1"/>
              </a:cxn>
              <a:cxn ang="0">
                <a:pos x="T2" y="T3"/>
              </a:cxn>
              <a:cxn ang="0">
                <a:pos x="T4" y="T5"/>
              </a:cxn>
              <a:cxn ang="0">
                <a:pos x="T6" y="T7"/>
              </a:cxn>
            </a:cxnLst>
            <a:rect l="0" t="0" r="r" b="b"/>
            <a:pathLst>
              <a:path w="71" h="162">
                <a:moveTo>
                  <a:pt x="71" y="0"/>
                </a:moveTo>
                <a:lnTo>
                  <a:pt x="0" y="81"/>
                </a:lnTo>
                <a:lnTo>
                  <a:pt x="71" y="162"/>
                </a:lnTo>
                <a:lnTo>
                  <a:pt x="7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3" name="Freeform 6">
            <a:hlinkClick r:id="" action="ppaction://hlinkshowjump?jump=nextslide"/>
          </p:cNvPr>
          <p:cNvSpPr>
            <a:spLocks/>
          </p:cNvSpPr>
          <p:nvPr userDrawn="1"/>
        </p:nvSpPr>
        <p:spPr bwMode="auto">
          <a:xfrm>
            <a:off x="1468315" y="272120"/>
            <a:ext cx="118712" cy="200224"/>
          </a:xfrm>
          <a:custGeom>
            <a:avLst/>
            <a:gdLst>
              <a:gd name="T0" fmla="*/ 0 w 72"/>
              <a:gd name="T1" fmla="*/ 0 h 162"/>
              <a:gd name="T2" fmla="*/ 0 w 72"/>
              <a:gd name="T3" fmla="*/ 162 h 162"/>
              <a:gd name="T4" fmla="*/ 72 w 72"/>
              <a:gd name="T5" fmla="*/ 81 h 162"/>
              <a:gd name="T6" fmla="*/ 0 w 72"/>
              <a:gd name="T7" fmla="*/ 0 h 162"/>
            </a:gdLst>
            <a:ahLst/>
            <a:cxnLst>
              <a:cxn ang="0">
                <a:pos x="T0" y="T1"/>
              </a:cxn>
              <a:cxn ang="0">
                <a:pos x="T2" y="T3"/>
              </a:cxn>
              <a:cxn ang="0">
                <a:pos x="T4" y="T5"/>
              </a:cxn>
              <a:cxn ang="0">
                <a:pos x="T6" y="T7"/>
              </a:cxn>
            </a:cxnLst>
            <a:rect l="0" t="0" r="r" b="b"/>
            <a:pathLst>
              <a:path w="72" h="162">
                <a:moveTo>
                  <a:pt x="0" y="0"/>
                </a:moveTo>
                <a:lnTo>
                  <a:pt x="0" y="162"/>
                </a:lnTo>
                <a:lnTo>
                  <a:pt x="72" y="81"/>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4" name="Freeform 7">
            <a:hlinkClick r:id="" action="ppaction://noaction"/>
          </p:cNvPr>
          <p:cNvSpPr>
            <a:spLocks/>
          </p:cNvSpPr>
          <p:nvPr userDrawn="1"/>
        </p:nvSpPr>
        <p:spPr bwMode="auto">
          <a:xfrm>
            <a:off x="1034867" y="272120"/>
            <a:ext cx="298430" cy="200224"/>
          </a:xfrm>
          <a:custGeom>
            <a:avLst/>
            <a:gdLst>
              <a:gd name="T0" fmla="*/ 76 w 76"/>
              <a:gd name="T1" fmla="*/ 27 h 66"/>
              <a:gd name="T2" fmla="*/ 76 w 76"/>
              <a:gd name="T3" fmla="*/ 26 h 66"/>
              <a:gd name="T4" fmla="*/ 39 w 76"/>
              <a:gd name="T5" fmla="*/ 0 h 66"/>
              <a:gd name="T6" fmla="*/ 38 w 76"/>
              <a:gd name="T7" fmla="*/ 0 h 66"/>
              <a:gd name="T8" fmla="*/ 1 w 76"/>
              <a:gd name="T9" fmla="*/ 26 h 66"/>
              <a:gd name="T10" fmla="*/ 0 w 76"/>
              <a:gd name="T11" fmla="*/ 27 h 66"/>
              <a:gd name="T12" fmla="*/ 2 w 76"/>
              <a:gd name="T13" fmla="*/ 28 h 66"/>
              <a:gd name="T14" fmla="*/ 14 w 76"/>
              <a:gd name="T15" fmla="*/ 28 h 66"/>
              <a:gd name="T16" fmla="*/ 14 w 76"/>
              <a:gd name="T17" fmla="*/ 65 h 66"/>
              <a:gd name="T18" fmla="*/ 15 w 76"/>
              <a:gd name="T19" fmla="*/ 66 h 66"/>
              <a:gd name="T20" fmla="*/ 28 w 76"/>
              <a:gd name="T21" fmla="*/ 66 h 66"/>
              <a:gd name="T22" fmla="*/ 28 w 76"/>
              <a:gd name="T23" fmla="*/ 40 h 66"/>
              <a:gd name="T24" fmla="*/ 48 w 76"/>
              <a:gd name="T25" fmla="*/ 40 h 66"/>
              <a:gd name="T26" fmla="*/ 48 w 76"/>
              <a:gd name="T27" fmla="*/ 66 h 66"/>
              <a:gd name="T28" fmla="*/ 62 w 76"/>
              <a:gd name="T29" fmla="*/ 66 h 66"/>
              <a:gd name="T30" fmla="*/ 63 w 76"/>
              <a:gd name="T31" fmla="*/ 65 h 66"/>
              <a:gd name="T32" fmla="*/ 63 w 76"/>
              <a:gd name="T33" fmla="*/ 28 h 66"/>
              <a:gd name="T34" fmla="*/ 75 w 76"/>
              <a:gd name="T35" fmla="*/ 28 h 66"/>
              <a:gd name="T36" fmla="*/ 76 w 76"/>
              <a:gd name="T3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6">
                <a:moveTo>
                  <a:pt x="76" y="27"/>
                </a:moveTo>
                <a:cubicBezTo>
                  <a:pt x="76" y="27"/>
                  <a:pt x="76" y="26"/>
                  <a:pt x="76" y="26"/>
                </a:cubicBezTo>
                <a:cubicBezTo>
                  <a:pt x="39" y="0"/>
                  <a:pt x="39" y="0"/>
                  <a:pt x="39" y="0"/>
                </a:cubicBezTo>
                <a:cubicBezTo>
                  <a:pt x="39" y="0"/>
                  <a:pt x="38" y="0"/>
                  <a:pt x="38" y="0"/>
                </a:cubicBezTo>
                <a:cubicBezTo>
                  <a:pt x="1" y="26"/>
                  <a:pt x="1" y="26"/>
                  <a:pt x="1" y="26"/>
                </a:cubicBezTo>
                <a:cubicBezTo>
                  <a:pt x="0" y="26"/>
                  <a:pt x="0" y="27"/>
                  <a:pt x="0" y="27"/>
                </a:cubicBezTo>
                <a:cubicBezTo>
                  <a:pt x="1" y="28"/>
                  <a:pt x="1" y="28"/>
                  <a:pt x="2" y="28"/>
                </a:cubicBezTo>
                <a:cubicBezTo>
                  <a:pt x="14" y="28"/>
                  <a:pt x="14" y="28"/>
                  <a:pt x="14" y="28"/>
                </a:cubicBezTo>
                <a:cubicBezTo>
                  <a:pt x="14" y="65"/>
                  <a:pt x="14" y="65"/>
                  <a:pt x="14" y="65"/>
                </a:cubicBezTo>
                <a:cubicBezTo>
                  <a:pt x="14" y="65"/>
                  <a:pt x="14" y="66"/>
                  <a:pt x="15" y="66"/>
                </a:cubicBezTo>
                <a:cubicBezTo>
                  <a:pt x="28" y="66"/>
                  <a:pt x="28" y="66"/>
                  <a:pt x="28" y="66"/>
                </a:cubicBezTo>
                <a:cubicBezTo>
                  <a:pt x="28" y="40"/>
                  <a:pt x="28" y="40"/>
                  <a:pt x="28" y="40"/>
                </a:cubicBezTo>
                <a:cubicBezTo>
                  <a:pt x="48" y="40"/>
                  <a:pt x="48" y="40"/>
                  <a:pt x="48" y="40"/>
                </a:cubicBezTo>
                <a:cubicBezTo>
                  <a:pt x="48" y="66"/>
                  <a:pt x="48" y="66"/>
                  <a:pt x="48" y="66"/>
                </a:cubicBezTo>
                <a:cubicBezTo>
                  <a:pt x="62" y="66"/>
                  <a:pt x="62" y="66"/>
                  <a:pt x="62" y="66"/>
                </a:cubicBezTo>
                <a:cubicBezTo>
                  <a:pt x="63" y="66"/>
                  <a:pt x="63" y="65"/>
                  <a:pt x="63" y="65"/>
                </a:cubicBezTo>
                <a:cubicBezTo>
                  <a:pt x="63" y="28"/>
                  <a:pt x="63" y="28"/>
                  <a:pt x="63" y="28"/>
                </a:cubicBezTo>
                <a:cubicBezTo>
                  <a:pt x="75" y="28"/>
                  <a:pt x="75" y="28"/>
                  <a:pt x="75" y="28"/>
                </a:cubicBezTo>
                <a:cubicBezTo>
                  <a:pt x="76" y="28"/>
                  <a:pt x="76" y="28"/>
                  <a:pt x="76" y="2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5" name="Freeform 8">
            <a:hlinkClick r:id="" action="ppaction://hlinkshowjump?jump=firstslide"/>
          </p:cNvPr>
          <p:cNvSpPr>
            <a:spLocks noEditPoints="1"/>
          </p:cNvSpPr>
          <p:nvPr userDrawn="1"/>
        </p:nvSpPr>
        <p:spPr bwMode="auto">
          <a:xfrm>
            <a:off x="504324" y="272120"/>
            <a:ext cx="156635" cy="200224"/>
          </a:xfrm>
          <a:custGeom>
            <a:avLst/>
            <a:gdLst>
              <a:gd name="T0" fmla="*/ 0 w 95"/>
              <a:gd name="T1" fmla="*/ 162 h 162"/>
              <a:gd name="T2" fmla="*/ 11 w 95"/>
              <a:gd name="T3" fmla="*/ 162 h 162"/>
              <a:gd name="T4" fmla="*/ 11 w 95"/>
              <a:gd name="T5" fmla="*/ 0 h 162"/>
              <a:gd name="T6" fmla="*/ 0 w 95"/>
              <a:gd name="T7" fmla="*/ 0 h 162"/>
              <a:gd name="T8" fmla="*/ 0 w 95"/>
              <a:gd name="T9" fmla="*/ 162 h 162"/>
              <a:gd name="T10" fmla="*/ 95 w 95"/>
              <a:gd name="T11" fmla="*/ 0 h 162"/>
              <a:gd name="T12" fmla="*/ 23 w 95"/>
              <a:gd name="T13" fmla="*/ 81 h 162"/>
              <a:gd name="T14" fmla="*/ 95 w 95"/>
              <a:gd name="T15" fmla="*/ 162 h 162"/>
              <a:gd name="T16" fmla="*/ 95 w 95"/>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162"/>
                </a:moveTo>
                <a:lnTo>
                  <a:pt x="11" y="162"/>
                </a:lnTo>
                <a:lnTo>
                  <a:pt x="11" y="0"/>
                </a:lnTo>
                <a:lnTo>
                  <a:pt x="0" y="0"/>
                </a:lnTo>
                <a:lnTo>
                  <a:pt x="0" y="162"/>
                </a:lnTo>
                <a:close/>
                <a:moveTo>
                  <a:pt x="95" y="0"/>
                </a:moveTo>
                <a:lnTo>
                  <a:pt x="23" y="81"/>
                </a:lnTo>
                <a:lnTo>
                  <a:pt x="95" y="162"/>
                </a:lnTo>
                <a:lnTo>
                  <a:pt x="9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6" name="Freeform 9">
            <a:hlinkClick r:id="" action="ppaction://hlinkshowjump?jump=lastslide"/>
          </p:cNvPr>
          <p:cNvSpPr>
            <a:spLocks noEditPoints="1"/>
          </p:cNvSpPr>
          <p:nvPr userDrawn="1"/>
        </p:nvSpPr>
        <p:spPr bwMode="auto">
          <a:xfrm>
            <a:off x="1710504" y="272120"/>
            <a:ext cx="156635" cy="200224"/>
          </a:xfrm>
          <a:custGeom>
            <a:avLst/>
            <a:gdLst>
              <a:gd name="T0" fmla="*/ 0 w 95"/>
              <a:gd name="T1" fmla="*/ 0 h 162"/>
              <a:gd name="T2" fmla="*/ 0 w 95"/>
              <a:gd name="T3" fmla="*/ 162 h 162"/>
              <a:gd name="T4" fmla="*/ 72 w 95"/>
              <a:gd name="T5" fmla="*/ 81 h 162"/>
              <a:gd name="T6" fmla="*/ 0 w 95"/>
              <a:gd name="T7" fmla="*/ 0 h 162"/>
              <a:gd name="T8" fmla="*/ 81 w 95"/>
              <a:gd name="T9" fmla="*/ 162 h 162"/>
              <a:gd name="T10" fmla="*/ 95 w 95"/>
              <a:gd name="T11" fmla="*/ 162 h 162"/>
              <a:gd name="T12" fmla="*/ 95 w 95"/>
              <a:gd name="T13" fmla="*/ 0 h 162"/>
              <a:gd name="T14" fmla="*/ 81 w 95"/>
              <a:gd name="T15" fmla="*/ 0 h 162"/>
              <a:gd name="T16" fmla="*/ 81 w 95"/>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62">
                <a:moveTo>
                  <a:pt x="0" y="0"/>
                </a:moveTo>
                <a:lnTo>
                  <a:pt x="0" y="162"/>
                </a:lnTo>
                <a:lnTo>
                  <a:pt x="72" y="81"/>
                </a:lnTo>
                <a:lnTo>
                  <a:pt x="0" y="0"/>
                </a:lnTo>
                <a:close/>
                <a:moveTo>
                  <a:pt x="81" y="162"/>
                </a:moveTo>
                <a:lnTo>
                  <a:pt x="95" y="162"/>
                </a:lnTo>
                <a:lnTo>
                  <a:pt x="95" y="0"/>
                </a:lnTo>
                <a:lnTo>
                  <a:pt x="81" y="0"/>
                </a:lnTo>
                <a:lnTo>
                  <a:pt x="81"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dirty="0">
              <a:solidFill>
                <a:srgbClr val="646464"/>
              </a:solidFill>
              <a:latin typeface="EYInterstate" panose="02000503020000020004" pitchFamily="2" charset="0"/>
            </a:endParaRPr>
          </a:p>
        </p:txBody>
      </p:sp>
      <p:sp>
        <p:nvSpPr>
          <p:cNvPr id="77" name="TextBox 76">
            <a:hlinkClick r:id="rId4" action="ppaction://hlinksldjump"/>
          </p:cNvPr>
          <p:cNvSpPr txBox="1"/>
          <p:nvPr userDrawn="1"/>
        </p:nvSpPr>
        <p:spPr>
          <a:xfrm flipH="1">
            <a:off x="3593512" y="145007"/>
            <a:ext cx="1045153"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2</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methodology and framework</a:t>
            </a:r>
          </a:p>
        </p:txBody>
      </p:sp>
      <p:sp>
        <p:nvSpPr>
          <p:cNvPr id="78" name="TextBox 77">
            <a:hlinkClick r:id="rId5" action="ppaction://hlinksldjump"/>
          </p:cNvPr>
          <p:cNvSpPr txBox="1"/>
          <p:nvPr userDrawn="1"/>
        </p:nvSpPr>
        <p:spPr>
          <a:xfrm flipH="1">
            <a:off x="4974408" y="145008"/>
            <a:ext cx="1177237" cy="455183"/>
          </a:xfrm>
          <a:prstGeom prst="rect">
            <a:avLst/>
          </a:prstGeom>
          <a:noFill/>
        </p:spPr>
        <p:txBody>
          <a:bodyPr wrap="square" lIns="0" tIns="0" rIns="0" bIns="0" rtlCol="0" anchor="t">
            <a:noAutofit/>
          </a:bodyPr>
          <a:lstStyle/>
          <a:p>
            <a:pPr defTabSz="839575">
              <a:spcAft>
                <a:spcPts val="1286"/>
              </a:spcAft>
            </a:pPr>
            <a:r>
              <a:rPr lang="en-US" sz="900" b="1" dirty="0">
                <a:solidFill>
                  <a:srgbClr val="646464"/>
                </a:solidFill>
                <a:latin typeface="EYInterstate" panose="02000503020000020004" pitchFamily="2" charset="0"/>
              </a:rPr>
              <a:t>3</a:t>
            </a:r>
            <a:br>
              <a:rPr lang="en-US" sz="643" dirty="0">
                <a:solidFill>
                  <a:srgbClr val="646464"/>
                </a:solidFill>
                <a:latin typeface="EYInterstate" panose="02000503020000020004" pitchFamily="2" charset="0"/>
              </a:rPr>
            </a:br>
            <a:r>
              <a:rPr lang="en-US" sz="700" dirty="0">
                <a:solidFill>
                  <a:srgbClr val="646464"/>
                </a:solidFill>
                <a:latin typeface="EYInterstate Light" panose="02000506000000020004" pitchFamily="2" charset="0"/>
              </a:rPr>
              <a:t>Overview of scope and project approach</a:t>
            </a:r>
          </a:p>
        </p:txBody>
      </p:sp>
      <p:sp>
        <p:nvSpPr>
          <p:cNvPr id="79" name="TextBox 78">
            <a:hlinkClick r:id="" action="ppaction://noaction"/>
          </p:cNvPr>
          <p:cNvSpPr txBox="1"/>
          <p:nvPr userDrawn="1"/>
        </p:nvSpPr>
        <p:spPr>
          <a:xfrm flipH="1">
            <a:off x="6557473" y="145007"/>
            <a:ext cx="578532"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4</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team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to serve</a:t>
            </a:r>
          </a:p>
        </p:txBody>
      </p:sp>
      <p:sp>
        <p:nvSpPr>
          <p:cNvPr id="80" name="TextBox 79">
            <a:hlinkClick r:id="" action="ppaction://noaction"/>
          </p:cNvPr>
          <p:cNvSpPr txBox="1"/>
          <p:nvPr userDrawn="1"/>
        </p:nvSpPr>
        <p:spPr>
          <a:xfrm flipH="1">
            <a:off x="7498466" y="145007"/>
            <a:ext cx="546595"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5</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Project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timeline</a:t>
            </a:r>
          </a:p>
        </p:txBody>
      </p:sp>
      <p:sp>
        <p:nvSpPr>
          <p:cNvPr id="81" name="TextBox 80">
            <a:hlinkClick r:id="" action="ppaction://noaction"/>
          </p:cNvPr>
          <p:cNvSpPr txBox="1"/>
          <p:nvPr userDrawn="1"/>
        </p:nvSpPr>
        <p:spPr>
          <a:xfrm flipH="1">
            <a:off x="8369643" y="145007"/>
            <a:ext cx="11066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6</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Our independence policy and requirements</a:t>
            </a:r>
          </a:p>
        </p:txBody>
      </p:sp>
      <p:sp>
        <p:nvSpPr>
          <p:cNvPr id="82" name="TextBox 81">
            <a:hlinkClick r:id="rId5" action="ppaction://hlinksldjump"/>
          </p:cNvPr>
          <p:cNvSpPr txBox="1"/>
          <p:nvPr userDrawn="1"/>
        </p:nvSpPr>
        <p:spPr>
          <a:xfrm flipH="1">
            <a:off x="9792701"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7</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Pricing and assumptions</a:t>
            </a:r>
          </a:p>
        </p:txBody>
      </p:sp>
      <p:sp>
        <p:nvSpPr>
          <p:cNvPr id="83" name="TextBox 82">
            <a:hlinkClick r:id="" action="ppaction://noaction"/>
          </p:cNvPr>
          <p:cNvSpPr txBox="1"/>
          <p:nvPr userDrawn="1"/>
        </p:nvSpPr>
        <p:spPr>
          <a:xfrm flipH="1">
            <a:off x="10910447" y="145007"/>
            <a:ext cx="733356"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8</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Appendices</a:t>
            </a:r>
          </a:p>
        </p:txBody>
      </p:sp>
      <p:cxnSp>
        <p:nvCxnSpPr>
          <p:cNvPr id="84" name="Straight Connector 83"/>
          <p:cNvCxnSpPr/>
          <p:nvPr userDrawn="1"/>
        </p:nvCxnSpPr>
        <p:spPr>
          <a:xfrm>
            <a:off x="474586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32791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7281018"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814218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9565497"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1068775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363076"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
        <p:nvSpPr>
          <p:cNvPr id="91" name="TextBox 90">
            <a:hlinkClick r:id="" action="ppaction://noaction"/>
          </p:cNvPr>
          <p:cNvSpPr txBox="1"/>
          <p:nvPr userDrawn="1"/>
        </p:nvSpPr>
        <p:spPr>
          <a:xfrm flipH="1">
            <a:off x="2626098" y="145007"/>
            <a:ext cx="627567" cy="455182"/>
          </a:xfrm>
          <a:prstGeom prst="rect">
            <a:avLst/>
          </a:prstGeom>
          <a:noFill/>
        </p:spPr>
        <p:txBody>
          <a:bodyPr wrap="square" lIns="0" tIns="0" rIns="0" bIns="0" rtlCol="0" anchor="t">
            <a:noAutofit/>
          </a:bodyPr>
          <a:lstStyle/>
          <a:p>
            <a:pPr defTabSz="839575">
              <a:spcAft>
                <a:spcPts val="1286"/>
              </a:spcAft>
            </a:pPr>
            <a:r>
              <a:rPr lang="en-US" sz="900" b="1" dirty="0">
                <a:solidFill>
                  <a:schemeClr val="accent3"/>
                </a:solidFill>
                <a:latin typeface="EYInterstate" panose="02000503020000020004" pitchFamily="2" charset="0"/>
              </a:rPr>
              <a:t>1</a:t>
            </a:r>
            <a:br>
              <a:rPr lang="en-US" sz="643" dirty="0">
                <a:solidFill>
                  <a:schemeClr val="accent3"/>
                </a:solidFill>
                <a:latin typeface="EYInterstate" panose="02000503020000020004" pitchFamily="2" charset="0"/>
              </a:rPr>
            </a:br>
            <a:r>
              <a:rPr lang="en-US" sz="700" dirty="0">
                <a:solidFill>
                  <a:schemeClr val="accent3"/>
                </a:solidFill>
                <a:latin typeface="EYInterstate Light" panose="02000506000000020004" pitchFamily="2" charset="0"/>
              </a:rPr>
              <a:t>Executive </a:t>
            </a:r>
            <a:br>
              <a:rPr lang="en-US" sz="700" dirty="0">
                <a:solidFill>
                  <a:schemeClr val="accent3"/>
                </a:solidFill>
                <a:latin typeface="EYInterstate Light" panose="02000506000000020004" pitchFamily="2" charset="0"/>
              </a:rPr>
            </a:br>
            <a:r>
              <a:rPr lang="en-US" sz="700" dirty="0">
                <a:solidFill>
                  <a:schemeClr val="accent3"/>
                </a:solidFill>
                <a:latin typeface="EYInterstate Light" panose="02000506000000020004" pitchFamily="2" charset="0"/>
              </a:rPr>
              <a:t>summary</a:t>
            </a:r>
          </a:p>
        </p:txBody>
      </p:sp>
      <p:cxnSp>
        <p:nvCxnSpPr>
          <p:cNvPr id="92" name="Straight Connector 91"/>
          <p:cNvCxnSpPr/>
          <p:nvPr userDrawn="1"/>
        </p:nvCxnSpPr>
        <p:spPr>
          <a:xfrm>
            <a:off x="2394863"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11734194" y="-21235"/>
            <a:ext cx="0" cy="702069"/>
          </a:xfrm>
          <a:prstGeom prst="line">
            <a:avLst/>
          </a:prstGeom>
          <a:ln w="6350">
            <a:solidFill>
              <a:srgbClr val="FFD2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66080"/>
      </p:ext>
    </p:extLst>
  </p:cSld>
  <p:clrMap bg1="lt1" tx1="dk1" bg2="lt2" tx2="dk2" accent1="accent1" accent2="accent2" accent3="accent3" accent4="accent4" accent5="accent5" accent6="accent6" hlink="hlink" folHlink="folHlink"/>
  <p:sldLayoutIdLst>
    <p:sldLayoutId id="2147483981" r:id="rId1"/>
  </p:sldLayoutIdLst>
  <p:hf sldNum="0" hdr="0"/>
  <p:txStyles>
    <p:titleStyle>
      <a:lvl1pPr algn="l" defTabSz="914400" rtl="0" eaLnBrk="1" latinLnBrk="0" hangingPunct="1">
        <a:lnSpc>
          <a:spcPct val="85000"/>
        </a:lnSpc>
        <a:spcBef>
          <a:spcPct val="0"/>
        </a:spcBef>
        <a:buNone/>
        <a:defRPr sz="2000" b="1" kern="1200">
          <a:solidFill>
            <a:schemeClr val="bg1"/>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rgbClr val="FFD200"/>
        </a:buClr>
        <a:buSzPct val="70000"/>
        <a:buFont typeface="Arial" pitchFamily="34" charset="0"/>
        <a:buChar char="►"/>
        <a:defRPr sz="2000" kern="1200">
          <a:solidFill>
            <a:schemeClr val="bg1"/>
          </a:solidFill>
          <a:latin typeface="EYInterstate" panose="02000503020000020004" pitchFamily="2" charset="0"/>
          <a:ea typeface="+mn-ea"/>
          <a:cs typeface="Arial" pitchFamily="34" charset="0"/>
        </a:defRPr>
      </a:lvl1pPr>
      <a:lvl2pPr marL="713232" indent="-356616" algn="l" defTabSz="914400" rtl="0" eaLnBrk="1" latinLnBrk="0" hangingPunct="1">
        <a:spcBef>
          <a:spcPct val="20000"/>
        </a:spcBef>
        <a:buClr>
          <a:srgbClr val="FFD200"/>
        </a:buClr>
        <a:buSzPct val="70000"/>
        <a:buFont typeface="Arial" pitchFamily="34" charset="0"/>
        <a:buChar char="►"/>
        <a:defRPr sz="1800" kern="1200">
          <a:solidFill>
            <a:schemeClr val="bg1"/>
          </a:solidFill>
          <a:latin typeface="EYInterstate" panose="02000503020000020004" pitchFamily="2" charset="0"/>
          <a:ea typeface="+mn-ea"/>
          <a:cs typeface="Arial" pitchFamily="34" charset="0"/>
        </a:defRPr>
      </a:lvl2pPr>
      <a:lvl3pPr marL="1069848" indent="-356616" algn="l" defTabSz="914400" rtl="0" eaLnBrk="1" latinLnBrk="0" hangingPunct="1">
        <a:spcBef>
          <a:spcPct val="20000"/>
        </a:spcBef>
        <a:buClr>
          <a:srgbClr val="FFD200"/>
        </a:buClr>
        <a:buSzPct val="70000"/>
        <a:buFont typeface="Arial" pitchFamily="34" charset="0"/>
        <a:buChar char="►"/>
        <a:defRPr sz="1600" kern="1200">
          <a:solidFill>
            <a:schemeClr val="bg1"/>
          </a:solidFill>
          <a:latin typeface="EYInterstate" panose="02000503020000020004" pitchFamily="2" charset="0"/>
          <a:ea typeface="+mn-ea"/>
          <a:cs typeface="Arial" pitchFamily="34" charset="0"/>
        </a:defRPr>
      </a:lvl3pPr>
      <a:lvl4pPr marL="1426464"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4pPr>
      <a:lvl5pPr marL="1783080" indent="-356616" algn="l" defTabSz="914400" rtl="0" eaLnBrk="1" latinLnBrk="0" hangingPunct="1">
        <a:spcBef>
          <a:spcPct val="20000"/>
        </a:spcBef>
        <a:buClr>
          <a:srgbClr val="FFD200"/>
        </a:buClr>
        <a:buSzPct val="70000"/>
        <a:buFont typeface="Arial" pitchFamily="34" charset="0"/>
        <a:buChar char="►"/>
        <a:defRPr sz="1400" kern="1200">
          <a:solidFill>
            <a:schemeClr val="bg1"/>
          </a:solidFill>
          <a:latin typeface="EYInterstate" panose="02000503020000020004" pitchFamily="2"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5482">
          <p15:clr>
            <a:srgbClr val="F26B43"/>
          </p15:clr>
        </p15:guide>
        <p15:guide id="3" pos="288">
          <p15:clr>
            <a:srgbClr val="F26B43"/>
          </p15:clr>
        </p15:guide>
        <p15:guide id="4" orient="horz" pos="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918" y="201600"/>
            <a:ext cx="10982751"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3" name="Text Placeholder 2"/>
          <p:cNvSpPr>
            <a:spLocks noGrp="1"/>
          </p:cNvSpPr>
          <p:nvPr>
            <p:ph type="body" idx="1"/>
          </p:nvPr>
        </p:nvSpPr>
        <p:spPr>
          <a:xfrm>
            <a:off x="609918" y="1425600"/>
            <a:ext cx="10978515" cy="4698976"/>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Box 14"/>
          <p:cNvSpPr txBox="1"/>
          <p:nvPr/>
        </p:nvSpPr>
        <p:spPr>
          <a:xfrm>
            <a:off x="609917" y="6496184"/>
            <a:ext cx="963670" cy="201168"/>
          </a:xfrm>
          <a:prstGeom prst="rect">
            <a:avLst/>
          </a:prstGeom>
          <a:noFill/>
        </p:spPr>
        <p:txBody>
          <a:bodyPr vert="horz" wrap="square" lIns="0" tIns="0" rIns="0" bIns="0" rtlCol="0" anchor="t" anchorCtr="0">
            <a:noAutofit/>
          </a:bodyPr>
          <a:lstStyle/>
          <a:p>
            <a:r>
              <a:rPr lang="en-GB" sz="1100" b="1" dirty="0">
                <a:solidFill>
                  <a:schemeClr val="tx1"/>
                </a:solidFill>
                <a:latin typeface="EYInterstate Light" panose="02000506000000020004" pitchFamily="2" charset="0"/>
                <a:cs typeface="Arial" pitchFamily="34" charset="0"/>
              </a:rPr>
              <a:t>Page </a:t>
            </a:r>
            <a:fld id="{9AE4D82F-B047-469B-AC52-A46321747EAF}" type="slidenum">
              <a:rPr lang="en-GB" sz="1100" b="1" smtClean="0">
                <a:solidFill>
                  <a:schemeClr val="tx1"/>
                </a:solidFill>
                <a:latin typeface="EYInterstate Light" panose="02000506000000020004" pitchFamily="2" charset="0"/>
                <a:cs typeface="Arial" pitchFamily="34" charset="0"/>
              </a:rPr>
              <a:pPr/>
              <a:t>‹#›</a:t>
            </a:fld>
            <a:endParaRPr lang="en-GB" sz="1100" b="1" dirty="0">
              <a:solidFill>
                <a:schemeClr val="tx1"/>
              </a:solidFill>
              <a:latin typeface="EYInterstate Light" panose="02000506000000020004" pitchFamily="2" charset="0"/>
              <a:cs typeface="Arial" pitchFamily="34" charset="0"/>
            </a:endParaRPr>
          </a:p>
        </p:txBody>
      </p:sp>
      <p:pic>
        <p:nvPicPr>
          <p:cNvPr id="17" name="Picture 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051706" y="6327648"/>
            <a:ext cx="533503" cy="408838"/>
          </a:xfrm>
          <a:prstGeom prst="rect">
            <a:avLst/>
          </a:prstGeom>
        </p:spPr>
      </p:pic>
    </p:spTree>
    <p:extLst>
      <p:ext uri="{BB962C8B-B14F-4D97-AF65-F5344CB8AC3E}">
        <p14:creationId xmlns:p14="http://schemas.microsoft.com/office/powerpoint/2010/main" val="2396652270"/>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Lst>
  <p:hf sldNum="0" hdr="0"/>
  <p:txStyles>
    <p:titleStyle>
      <a:lvl1pPr algn="l" defTabSz="914400" rtl="0" eaLnBrk="1" latinLnBrk="0" hangingPunct="1">
        <a:lnSpc>
          <a:spcPct val="85000"/>
        </a:lnSpc>
        <a:spcBef>
          <a:spcPct val="0"/>
        </a:spcBef>
        <a:buNone/>
        <a:defRPr sz="3000" b="1" kern="1200">
          <a:solidFill>
            <a:schemeClr val="tx1"/>
          </a:solidFill>
          <a:latin typeface="EYInterstate" panose="02000503020000020004" pitchFamily="2" charset="0"/>
          <a:ea typeface="+mj-ea"/>
          <a:cs typeface="Arial" pitchFamily="34" charset="0"/>
        </a:defRPr>
      </a:lvl1pPr>
    </p:titleStyle>
    <p:bodyStyle>
      <a:lvl1pPr marL="356616" indent="-356616" algn="l" defTabSz="914400" rtl="0" eaLnBrk="1" latinLnBrk="0" hangingPunct="1">
        <a:spcBef>
          <a:spcPct val="20000"/>
        </a:spcBef>
        <a:buClr>
          <a:schemeClr val="accent2"/>
        </a:buClr>
        <a:buSzPct val="100000"/>
        <a:buFont typeface="EYInterstate" panose="02000503020000020004" pitchFamily="2" charset="0"/>
        <a:buChar char="•"/>
        <a:defRPr sz="2400" kern="1200">
          <a:solidFill>
            <a:schemeClr val="tx1"/>
          </a:solidFill>
          <a:latin typeface="EYInterstate" panose="02000503020000020004" pitchFamily="2" charset="0"/>
          <a:ea typeface="+mn-ea"/>
          <a:cs typeface="Arial" pitchFamily="34" charset="0"/>
        </a:defRPr>
      </a:lvl1pPr>
      <a:lvl2pPr marL="713232" indent="-356616" algn="l" defTabSz="914400" rtl="0" eaLnBrk="1" latinLnBrk="0" hangingPunct="1">
        <a:spcBef>
          <a:spcPct val="20000"/>
        </a:spcBef>
        <a:buClr>
          <a:schemeClr val="accent2"/>
        </a:buClr>
        <a:buSzPct val="100000"/>
        <a:buFont typeface="EYInterstate" panose="02000503020000020004" pitchFamily="2" charset="0"/>
        <a:buChar char="•"/>
        <a:defRPr sz="2000" kern="1200">
          <a:solidFill>
            <a:schemeClr val="tx1"/>
          </a:solidFill>
          <a:latin typeface="EYInterstate" panose="02000503020000020004" pitchFamily="2" charset="0"/>
          <a:ea typeface="+mn-ea"/>
          <a:cs typeface="Arial" pitchFamily="34" charset="0"/>
        </a:defRPr>
      </a:lvl2pPr>
      <a:lvl3pPr marL="1069848" indent="-356616" algn="l" defTabSz="914400" rtl="0" eaLnBrk="1" latinLnBrk="0" hangingPunct="1">
        <a:spcBef>
          <a:spcPct val="20000"/>
        </a:spcBef>
        <a:buClr>
          <a:schemeClr val="accent2"/>
        </a:buClr>
        <a:buSzPct val="100000"/>
        <a:buFont typeface="EYInterstate" panose="02000503020000020004" pitchFamily="2" charset="0"/>
        <a:buChar char="•"/>
        <a:defRPr sz="1800" kern="1200">
          <a:solidFill>
            <a:schemeClr val="tx1"/>
          </a:solidFill>
          <a:latin typeface="EYInterstate" panose="02000503020000020004" pitchFamily="2" charset="0"/>
          <a:ea typeface="+mn-ea"/>
          <a:cs typeface="Arial" pitchFamily="34" charset="0"/>
        </a:defRPr>
      </a:lvl3pPr>
      <a:lvl4pPr marL="1426464" indent="-356616" algn="l" defTabSz="914400" rtl="0" eaLnBrk="1" latinLnBrk="0" hangingPunct="1">
        <a:spcBef>
          <a:spcPct val="20000"/>
        </a:spcBef>
        <a:buClr>
          <a:schemeClr val="accent2"/>
        </a:buClr>
        <a:buSzPct val="100000"/>
        <a:buFont typeface="EYInterstate" panose="02000503020000020004" pitchFamily="2" charset="0"/>
        <a:buChar char="•"/>
        <a:defRPr sz="1600" kern="1200">
          <a:solidFill>
            <a:schemeClr val="tx1"/>
          </a:solidFill>
          <a:latin typeface="EYInterstate" panose="02000503020000020004" pitchFamily="2" charset="0"/>
          <a:ea typeface="+mn-ea"/>
          <a:cs typeface="Arial" pitchFamily="34" charset="0"/>
        </a:defRPr>
      </a:lvl4pPr>
      <a:lvl5pPr marL="1783080" indent="-356616" algn="l" defTabSz="914400" rtl="0" eaLnBrk="1" latinLnBrk="0" hangingPunct="1">
        <a:spcBef>
          <a:spcPct val="20000"/>
        </a:spcBef>
        <a:buClr>
          <a:schemeClr val="accent2"/>
        </a:buClr>
        <a:buSzPct val="100000"/>
        <a:buFont typeface="EYInterstate" panose="02000503020000020004" pitchFamily="2" charset="0"/>
        <a:buChar char="•"/>
        <a:defRPr sz="1600" kern="1200">
          <a:solidFill>
            <a:schemeClr val="tx1"/>
          </a:solidFill>
          <a:latin typeface="EYInterstate" panose="02000503020000020004" pitchFamily="2"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hashicorp/terraform-sentinel-policies/tree/main/gcp/gcp-functions" TargetMode="External"/><Relationship Id="rId3" Type="http://schemas.openxmlformats.org/officeDocument/2006/relationships/hyperlink" Target="https://github.com/hashicorp/terraform-sentinel-policies/tree/main/common-functions/tfstate-functions" TargetMode="External"/><Relationship Id="rId7" Type="http://schemas.openxmlformats.org/officeDocument/2006/relationships/hyperlink" Target="https://github.com/hashicorp/terraform-sentinel-policies/tree/main/azure/azure-functions" TargetMode="External"/><Relationship Id="rId2" Type="http://schemas.openxmlformats.org/officeDocument/2006/relationships/hyperlink" Target="https://github.com/hashicorp/terraform-sentinel-policies/tree/main/common-functions/tfplan-functions" TargetMode="External"/><Relationship Id="rId1" Type="http://schemas.openxmlformats.org/officeDocument/2006/relationships/slideLayout" Target="../slideLayouts/slideLayout5.xml"/><Relationship Id="rId6" Type="http://schemas.openxmlformats.org/officeDocument/2006/relationships/hyperlink" Target="https://github.com/hashicorp/terraform-sentinel-policies/tree/main/aws/aws-functions" TargetMode="External"/><Relationship Id="rId5" Type="http://schemas.openxmlformats.org/officeDocument/2006/relationships/hyperlink" Target="https://github.com/hashicorp/terraform-sentinel-policies/tree/main/common-functions/tfrun-functions" TargetMode="External"/><Relationship Id="rId4" Type="http://schemas.openxmlformats.org/officeDocument/2006/relationships/hyperlink" Target="https://github.com/hashicorp/terraform-sentinel-policies/tree/main/common-functions/tfconfig-functions" TargetMode="External"/><Relationship Id="rId9" Type="http://schemas.openxmlformats.org/officeDocument/2006/relationships/hyperlink" Target="https://github.com/hashicorp/terraform-sentinel-policies/tree/main/cloud-agnostic/http-examples/registry-functions"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hashicorp/terraform-sentinel-policies"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docs.hashicorp.com/sentinel/intro/getting-started/install"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hashicorp/terraform-guides/tree/master/governance/third-generation/common-functions"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emf"/><Relationship Id="rId5" Type="http://schemas.openxmlformats.org/officeDocument/2006/relationships/image" Target="../media/image18.png"/><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a:xfrm>
            <a:off x="775504" y="1954221"/>
            <a:ext cx="4528016" cy="366254"/>
          </a:xfrm>
        </p:spPr>
        <p:txBody>
          <a:bodyPr wrap="square">
            <a:spAutoFit/>
          </a:bodyPr>
          <a:lstStyle/>
          <a:p>
            <a:r>
              <a:rPr lang="en-IN" sz="2800" dirty="0"/>
              <a:t>Sentinel in Terraform Cloud</a:t>
            </a:r>
            <a:endParaRPr lang="en-GB" dirty="0">
              <a:solidFill>
                <a:srgbClr val="2E2E38"/>
              </a:solidFill>
            </a:endParaRPr>
          </a:p>
        </p:txBody>
      </p:sp>
      <p:sp>
        <p:nvSpPr>
          <p:cNvPr id="3" name="Title 1">
            <a:extLst>
              <a:ext uri="{FF2B5EF4-FFF2-40B4-BE49-F238E27FC236}">
                <a16:creationId xmlns:a16="http://schemas.microsoft.com/office/drawing/2014/main" id="{BB0E1D8D-23A5-4235-BDA6-1A7283A126BB}"/>
              </a:ext>
            </a:extLst>
          </p:cNvPr>
          <p:cNvSpPr txBox="1">
            <a:spLocks/>
          </p:cNvSpPr>
          <p:nvPr/>
        </p:nvSpPr>
        <p:spPr>
          <a:xfrm>
            <a:off x="825034" y="2998161"/>
            <a:ext cx="1300946" cy="209288"/>
          </a:xfrm>
          <a:prstGeom prst="rect">
            <a:avLst/>
          </a:prstGeom>
        </p:spPr>
        <p:txBody>
          <a:bodyPr vert="horz" wrap="square" lIns="0" tIns="0" rIns="0" bIns="0" rtlCol="0" anchor="t" anchorCtr="0">
            <a:spAutoFit/>
          </a:bodyPr>
          <a:lstStyle>
            <a:lvl1pPr algn="l" defTabSz="914400" rtl="0" eaLnBrk="1" latinLnBrk="0" hangingPunct="1">
              <a:lnSpc>
                <a:spcPct val="85000"/>
              </a:lnSpc>
              <a:spcBef>
                <a:spcPct val="0"/>
              </a:spcBef>
              <a:buNone/>
              <a:defRPr sz="3000" b="0" kern="1200">
                <a:solidFill>
                  <a:schemeClr val="tx1"/>
                </a:solidFill>
                <a:latin typeface="EYInterstate Light" panose="02000506000000020004" pitchFamily="2" charset="0"/>
                <a:ea typeface="+mj-ea"/>
                <a:cs typeface="Arial" pitchFamily="34" charset="0"/>
              </a:defRPr>
            </a:lvl1pPr>
          </a:lstStyle>
          <a:p>
            <a:r>
              <a:rPr lang="en-IN" sz="1600" dirty="0"/>
              <a:t>April - 2023</a:t>
            </a:r>
            <a:endParaRPr lang="en-GB" sz="1800" dirty="0">
              <a:solidFill>
                <a:srgbClr val="2E2E38"/>
              </a:solidFill>
            </a:endParaRPr>
          </a:p>
        </p:txBody>
      </p:sp>
    </p:spTree>
    <p:extLst>
      <p:ext uri="{BB962C8B-B14F-4D97-AF65-F5344CB8AC3E}">
        <p14:creationId xmlns:p14="http://schemas.microsoft.com/office/powerpoint/2010/main" val="124231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Key Sentinel Language Constructs</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Courier New" panose="02070309020205020404" pitchFamily="49" charset="0"/>
              <a:buChar char="o"/>
            </a:pPr>
            <a:endParaRPr lang="en-IN" sz="1800" dirty="0">
              <a:solidFill>
                <a:schemeClr val="bg1"/>
              </a:solidFill>
            </a:endParaRPr>
          </a:p>
        </p:txBody>
      </p:sp>
      <p:sp>
        <p:nvSpPr>
          <p:cNvPr id="3" name="TextBox 2">
            <a:extLst>
              <a:ext uri="{FF2B5EF4-FFF2-40B4-BE49-F238E27FC236}">
                <a16:creationId xmlns:a16="http://schemas.microsoft.com/office/drawing/2014/main" id="{B0550B3F-69E7-46D9-909F-8989CB72DA59}"/>
              </a:ext>
            </a:extLst>
          </p:cNvPr>
          <p:cNvSpPr txBox="1"/>
          <p:nvPr/>
        </p:nvSpPr>
        <p:spPr>
          <a:xfrm>
            <a:off x="614658" y="1172982"/>
            <a:ext cx="10241280" cy="3945696"/>
          </a:xfrm>
          <a:prstGeom prst="rect">
            <a:avLst/>
          </a:prstGeom>
          <a:noFill/>
        </p:spPr>
        <p:txBody>
          <a:bodyPr wrap="square" lIns="0" tIns="36576" rIns="0" bIns="0" rtlCol="0">
            <a:spAutoFit/>
          </a:bodyPr>
          <a:lstStyle/>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Types: boolean, integer, float, string, list, map</a:t>
            </a:r>
          </a:p>
          <a:p>
            <a:pPr marL="813816" lvl="1" indent="-356616">
              <a:lnSpc>
                <a:spcPct val="85000"/>
              </a:lnSpc>
              <a:spcAft>
                <a:spcPts val="600"/>
              </a:spcAft>
              <a:buClr>
                <a:schemeClr val="bg1"/>
              </a:buClr>
              <a:buSzPct val="70000"/>
              <a:buFont typeface="Wingdings" panose="05000000000000000000" pitchFamily="2" charset="2"/>
              <a:buChar char="Ø"/>
            </a:pPr>
            <a:r>
              <a:rPr lang="en-IN" sz="2000" dirty="0">
                <a:solidFill>
                  <a:schemeClr val="bg1"/>
                </a:solidFill>
              </a:rPr>
              <a:t>A </a:t>
            </a:r>
            <a:r>
              <a:rPr lang="en-IN" sz="2000" b="1" dirty="0">
                <a:solidFill>
                  <a:schemeClr val="tx2"/>
                </a:solidFill>
              </a:rPr>
              <a:t>List</a:t>
            </a:r>
            <a:r>
              <a:rPr lang="en-IN" sz="2000" dirty="0">
                <a:solidFill>
                  <a:schemeClr val="bg1"/>
                </a:solidFill>
              </a:rPr>
              <a:t> is a collection of zero or more items</a:t>
            </a:r>
          </a:p>
          <a:p>
            <a:pPr marL="813816" lvl="1" indent="-356616">
              <a:lnSpc>
                <a:spcPct val="85000"/>
              </a:lnSpc>
              <a:spcAft>
                <a:spcPts val="600"/>
              </a:spcAft>
              <a:buClr>
                <a:schemeClr val="bg1"/>
              </a:buClr>
              <a:buSzPct val="70000"/>
              <a:buFont typeface="Wingdings" panose="05000000000000000000" pitchFamily="2" charset="2"/>
              <a:buChar char="Ø"/>
            </a:pPr>
            <a:r>
              <a:rPr lang="en-IN" sz="2000" dirty="0">
                <a:solidFill>
                  <a:schemeClr val="bg1"/>
                </a:solidFill>
              </a:rPr>
              <a:t>A </a:t>
            </a:r>
            <a:r>
              <a:rPr lang="en-IN" sz="2000" b="1" dirty="0">
                <a:solidFill>
                  <a:schemeClr val="tx2"/>
                </a:solidFill>
              </a:rPr>
              <a:t>Map</a:t>
            </a:r>
            <a:r>
              <a:rPr lang="en-IN" sz="2000" dirty="0">
                <a:solidFill>
                  <a:schemeClr val="bg1"/>
                </a:solidFill>
              </a:rPr>
              <a:t> is a collection of zero or more key/value pairs</a:t>
            </a:r>
          </a:p>
          <a:p>
            <a:pPr marL="356616" indent="-356616">
              <a:lnSpc>
                <a:spcPct val="85000"/>
              </a:lnSpc>
              <a:spcAft>
                <a:spcPts val="600"/>
              </a:spcAft>
              <a:buClr>
                <a:schemeClr val="bg1"/>
              </a:buClr>
              <a:buSzPct val="70000"/>
              <a:buFont typeface="Wingdings" panose="05000000000000000000" pitchFamily="2" charset="2"/>
              <a:buChar char="q"/>
            </a:pPr>
            <a:r>
              <a:rPr lang="en-IN" sz="2000" b="1" dirty="0">
                <a:solidFill>
                  <a:schemeClr val="tx2"/>
                </a:solidFill>
              </a:rPr>
              <a:t>Operators</a:t>
            </a:r>
            <a:r>
              <a:rPr lang="en-IN" sz="2000" dirty="0">
                <a:solidFill>
                  <a:schemeClr val="bg1"/>
                </a:solidFill>
              </a:rPr>
              <a:t>: Arithmetic, Logical, Comparison, Set, Matches, Else</a:t>
            </a:r>
          </a:p>
          <a:p>
            <a:pPr marL="356616" indent="-356616">
              <a:lnSpc>
                <a:spcPct val="85000"/>
              </a:lnSpc>
              <a:spcAft>
                <a:spcPts val="600"/>
              </a:spcAft>
              <a:buClr>
                <a:schemeClr val="bg1"/>
              </a:buClr>
              <a:buSzPct val="70000"/>
              <a:buFont typeface="Wingdings" panose="05000000000000000000" pitchFamily="2" charset="2"/>
              <a:buChar char="q"/>
            </a:pPr>
            <a:r>
              <a:rPr lang="en-IN" sz="2000" b="1" dirty="0">
                <a:solidFill>
                  <a:schemeClr val="tx2"/>
                </a:solidFill>
              </a:rPr>
              <a:t>Assignments</a:t>
            </a:r>
            <a:r>
              <a:rPr lang="en-IN" sz="2000" dirty="0">
                <a:solidFill>
                  <a:schemeClr val="bg1"/>
                </a:solidFill>
              </a:rPr>
              <a:t>: Set the value of variables.</a:t>
            </a:r>
          </a:p>
          <a:p>
            <a:pPr marL="356616" indent="-356616">
              <a:lnSpc>
                <a:spcPct val="85000"/>
              </a:lnSpc>
              <a:spcAft>
                <a:spcPts val="600"/>
              </a:spcAft>
              <a:buClr>
                <a:schemeClr val="bg1"/>
              </a:buClr>
              <a:buSzPct val="70000"/>
              <a:buFont typeface="Wingdings" panose="05000000000000000000" pitchFamily="2" charset="2"/>
              <a:buChar char="q"/>
            </a:pPr>
            <a:r>
              <a:rPr lang="en-IN" sz="2000" b="1" dirty="0">
                <a:solidFill>
                  <a:schemeClr val="tx2"/>
                </a:solidFill>
              </a:rPr>
              <a:t>If/Else and Case Statements</a:t>
            </a:r>
            <a:r>
              <a:rPr lang="en-IN" sz="2000" dirty="0">
                <a:solidFill>
                  <a:schemeClr val="bg1"/>
                </a:solidFill>
              </a:rPr>
              <a:t>: Specify conditional execution of different logic within a function</a:t>
            </a:r>
          </a:p>
          <a:p>
            <a:pPr marL="356616" indent="-356616">
              <a:lnSpc>
                <a:spcPct val="85000"/>
              </a:lnSpc>
              <a:spcAft>
                <a:spcPts val="600"/>
              </a:spcAft>
              <a:buClr>
                <a:schemeClr val="bg1"/>
              </a:buClr>
              <a:buSzPct val="70000"/>
              <a:buFont typeface="Wingdings" panose="05000000000000000000" pitchFamily="2" charset="2"/>
              <a:buChar char="q"/>
            </a:pPr>
            <a:r>
              <a:rPr lang="en-IN" sz="2000" b="1" dirty="0">
                <a:solidFill>
                  <a:schemeClr val="tx2"/>
                </a:solidFill>
              </a:rPr>
              <a:t>For Loops</a:t>
            </a:r>
            <a:r>
              <a:rPr lang="en-IN" sz="2000" dirty="0">
                <a:solidFill>
                  <a:schemeClr val="bg1"/>
                </a:solidFill>
              </a:rPr>
              <a:t>: Repeat statements while iterating over a map or list.</a:t>
            </a:r>
          </a:p>
          <a:p>
            <a:pPr marL="813816" lvl="1" indent="-356616">
              <a:lnSpc>
                <a:spcPct val="85000"/>
              </a:lnSpc>
              <a:spcAft>
                <a:spcPts val="600"/>
              </a:spcAft>
              <a:buClr>
                <a:schemeClr val="bg1"/>
              </a:buClr>
              <a:buSzPct val="70000"/>
              <a:buFont typeface="Wingdings" panose="05000000000000000000" pitchFamily="2" charset="2"/>
              <a:buChar char="Ø"/>
            </a:pPr>
            <a:r>
              <a:rPr lang="en-IN" sz="2000" dirty="0">
                <a:solidFill>
                  <a:schemeClr val="bg1"/>
                </a:solidFill>
              </a:rPr>
              <a:t>Frequently used inside functions</a:t>
            </a:r>
          </a:p>
          <a:p>
            <a:pPr marL="813816" lvl="1" indent="-356616">
              <a:lnSpc>
                <a:spcPct val="85000"/>
              </a:lnSpc>
              <a:spcAft>
                <a:spcPts val="600"/>
              </a:spcAft>
              <a:buClr>
                <a:schemeClr val="bg1"/>
              </a:buClr>
              <a:buSzPct val="70000"/>
              <a:buFont typeface="Wingdings" panose="05000000000000000000" pitchFamily="2" charset="2"/>
              <a:buChar char="Ø"/>
            </a:pPr>
            <a:r>
              <a:rPr lang="en-IN" sz="2000" dirty="0">
                <a:solidFill>
                  <a:schemeClr val="bg1"/>
                </a:solidFill>
              </a:rPr>
              <a:t>break and continue statements can alter loop execution.</a:t>
            </a: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The </a:t>
            </a:r>
            <a:r>
              <a:rPr lang="en-IN" sz="2000" b="1" dirty="0">
                <a:solidFill>
                  <a:schemeClr val="tx2"/>
                </a:solidFill>
              </a:rPr>
              <a:t>Filter</a:t>
            </a:r>
            <a:r>
              <a:rPr lang="en-IN" sz="2000" dirty="0">
                <a:solidFill>
                  <a:schemeClr val="bg1"/>
                </a:solidFill>
              </a:rPr>
              <a:t> quantifier expression that returns a subset of a collection.</a:t>
            </a:r>
          </a:p>
          <a:p>
            <a:pPr marL="356616" indent="-356616">
              <a:lnSpc>
                <a:spcPct val="85000"/>
              </a:lnSpc>
              <a:spcAft>
                <a:spcPts val="600"/>
              </a:spcAft>
              <a:buClr>
                <a:schemeClr val="bg1"/>
              </a:buClr>
              <a:buSzPct val="70000"/>
              <a:buFont typeface="Wingdings" panose="05000000000000000000" pitchFamily="2" charset="2"/>
              <a:buChar char="q"/>
            </a:pPr>
            <a:r>
              <a:rPr lang="en-IN" sz="2000" b="1" dirty="0">
                <a:solidFill>
                  <a:schemeClr val="tx2"/>
                </a:solidFill>
              </a:rPr>
              <a:t>Imports</a:t>
            </a:r>
            <a:r>
              <a:rPr lang="en-IN" sz="2000" dirty="0">
                <a:solidFill>
                  <a:schemeClr val="bg1"/>
                </a:solidFill>
              </a:rPr>
              <a:t>: Reusable libraries of Sentinel functions.</a:t>
            </a:r>
          </a:p>
        </p:txBody>
      </p:sp>
    </p:spTree>
    <p:extLst>
      <p:ext uri="{BB962C8B-B14F-4D97-AF65-F5344CB8AC3E}">
        <p14:creationId xmlns:p14="http://schemas.microsoft.com/office/powerpoint/2010/main" val="304124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Sentinel Pre-declared Identifiers</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Courier New" panose="02070309020205020404" pitchFamily="49" charset="0"/>
              <a:buChar char="o"/>
            </a:pPr>
            <a:endParaRPr lang="en-IN" sz="1800" dirty="0">
              <a:solidFill>
                <a:schemeClr val="bg1"/>
              </a:solidFill>
            </a:endParaRPr>
          </a:p>
        </p:txBody>
      </p:sp>
      <p:sp>
        <p:nvSpPr>
          <p:cNvPr id="4" name="TextBox 3">
            <a:extLst>
              <a:ext uri="{FF2B5EF4-FFF2-40B4-BE49-F238E27FC236}">
                <a16:creationId xmlns:a16="http://schemas.microsoft.com/office/drawing/2014/main" id="{5A991C87-4A6E-402B-BCA1-468D1DA37BA3}"/>
              </a:ext>
            </a:extLst>
          </p:cNvPr>
          <p:cNvSpPr txBox="1"/>
          <p:nvPr/>
        </p:nvSpPr>
        <p:spPr>
          <a:xfrm>
            <a:off x="614658" y="1497330"/>
            <a:ext cx="4437402" cy="4022640"/>
          </a:xfrm>
          <a:prstGeom prst="rect">
            <a:avLst/>
          </a:prstGeom>
          <a:noFill/>
        </p:spPr>
        <p:txBody>
          <a:bodyPr wrap="square" lIns="0" tIns="36576" rIns="0" bIns="0" rtlCol="0">
            <a:spAutoFit/>
          </a:bodyPr>
          <a:lstStyle/>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Constants:</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False</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True</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Null</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Undefined</a:t>
            </a:r>
          </a:p>
          <a:p>
            <a:pPr lvl="1">
              <a:lnSpc>
                <a:spcPct val="85000"/>
              </a:lnSpc>
              <a:spcAft>
                <a:spcPts val="600"/>
              </a:spcAft>
              <a:buClr>
                <a:schemeClr val="bg1"/>
              </a:buClr>
              <a:buSzPct val="70000"/>
            </a:pPr>
            <a:endParaRPr lang="en-IN" sz="2000" dirty="0">
              <a:solidFill>
                <a:schemeClr val="bg1"/>
              </a:solidFill>
            </a:endParaRP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Type Conversion Functions:</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bool</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float</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int</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string</a:t>
            </a:r>
          </a:p>
          <a:p>
            <a:pPr lvl="1">
              <a:lnSpc>
                <a:spcPct val="85000"/>
              </a:lnSpc>
              <a:spcAft>
                <a:spcPts val="600"/>
              </a:spcAft>
              <a:buClr>
                <a:schemeClr val="bg1"/>
              </a:buClr>
              <a:buSzPct val="70000"/>
            </a:pPr>
            <a:endParaRPr lang="en-IN" sz="2000" dirty="0">
              <a:solidFill>
                <a:schemeClr val="bg1"/>
              </a:solidFill>
            </a:endParaRPr>
          </a:p>
        </p:txBody>
      </p:sp>
      <p:sp>
        <p:nvSpPr>
          <p:cNvPr id="5" name="TextBox 4">
            <a:extLst>
              <a:ext uri="{FF2B5EF4-FFF2-40B4-BE49-F238E27FC236}">
                <a16:creationId xmlns:a16="http://schemas.microsoft.com/office/drawing/2014/main" id="{3F41FF6B-9CC1-4466-ABE2-BA6E89D7C8A0}"/>
              </a:ext>
            </a:extLst>
          </p:cNvPr>
          <p:cNvSpPr txBox="1"/>
          <p:nvPr/>
        </p:nvSpPr>
        <p:spPr>
          <a:xfrm>
            <a:off x="5749290" y="1497330"/>
            <a:ext cx="4469130" cy="3345531"/>
          </a:xfrm>
          <a:prstGeom prst="rect">
            <a:avLst/>
          </a:prstGeom>
          <a:noFill/>
        </p:spPr>
        <p:txBody>
          <a:bodyPr wrap="square" lIns="0" tIns="36576" rIns="0" bIns="0" rtlCol="0">
            <a:spAutoFit/>
          </a:bodyPr>
          <a:lstStyle/>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Other Builtin Functions:</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append</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delete</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error</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keys</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length</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print</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range</a:t>
            </a:r>
          </a:p>
          <a:p>
            <a:pPr marL="813816" lvl="1"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values</a:t>
            </a:r>
          </a:p>
          <a:p>
            <a:pPr marL="813816" lvl="1" indent="-356616">
              <a:lnSpc>
                <a:spcPct val="85000"/>
              </a:lnSpc>
              <a:spcAft>
                <a:spcPts val="600"/>
              </a:spcAft>
              <a:buClr>
                <a:schemeClr val="bg1"/>
              </a:buClr>
              <a:buSzPct val="70000"/>
              <a:buFont typeface="Wingdings" panose="05000000000000000000" pitchFamily="2" charset="2"/>
              <a:buChar char="q"/>
            </a:pPr>
            <a:endParaRPr lang="en-IN" sz="2000" dirty="0">
              <a:solidFill>
                <a:schemeClr val="bg1"/>
              </a:solidFill>
            </a:endParaRPr>
          </a:p>
        </p:txBody>
      </p:sp>
    </p:spTree>
    <p:extLst>
      <p:ext uri="{BB962C8B-B14F-4D97-AF65-F5344CB8AC3E}">
        <p14:creationId xmlns:p14="http://schemas.microsoft.com/office/powerpoint/2010/main" val="422926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IN" sz="2800" dirty="0"/>
              <a:t>Sentinel Numerical and Logical Operators</a:t>
            </a:r>
            <a:endParaRPr lang="en-US" sz="2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Courier New" panose="02070309020205020404" pitchFamily="49" charset="0"/>
              <a:buChar char="o"/>
            </a:pPr>
            <a:endParaRPr lang="en-IN" sz="1800" dirty="0">
              <a:solidFill>
                <a:schemeClr val="bg1"/>
              </a:solidFill>
            </a:endParaRPr>
          </a:p>
        </p:txBody>
      </p:sp>
      <p:sp>
        <p:nvSpPr>
          <p:cNvPr id="3" name="TextBox 2">
            <a:extLst>
              <a:ext uri="{FF2B5EF4-FFF2-40B4-BE49-F238E27FC236}">
                <a16:creationId xmlns:a16="http://schemas.microsoft.com/office/drawing/2014/main" id="{B0550B3F-69E7-46D9-909F-8989CB72DA59}"/>
              </a:ext>
            </a:extLst>
          </p:cNvPr>
          <p:cNvSpPr txBox="1"/>
          <p:nvPr/>
        </p:nvSpPr>
        <p:spPr>
          <a:xfrm>
            <a:off x="614658" y="1531620"/>
            <a:ext cx="6297930" cy="3137847"/>
          </a:xfrm>
          <a:prstGeom prst="rect">
            <a:avLst/>
          </a:prstGeom>
          <a:noFill/>
        </p:spPr>
        <p:txBody>
          <a:bodyPr wrap="square" lIns="0" tIns="36576" rIns="0" bIns="0" rtlCol="0">
            <a:spAutoFit/>
          </a:bodyPr>
          <a:lstStyle/>
          <a:p>
            <a:pPr marL="356616" indent="-356616">
              <a:lnSpc>
                <a:spcPct val="150000"/>
              </a:lnSpc>
              <a:spcAft>
                <a:spcPts val="600"/>
              </a:spcAft>
              <a:buClr>
                <a:schemeClr val="bg1"/>
              </a:buClr>
              <a:buSzPct val="70000"/>
              <a:buFont typeface="Wingdings" panose="05000000000000000000" pitchFamily="2" charset="2"/>
              <a:buChar char="q"/>
            </a:pPr>
            <a:r>
              <a:rPr lang="en-IN" sz="2000" dirty="0">
                <a:solidFill>
                  <a:schemeClr val="bg1"/>
                </a:solidFill>
              </a:rPr>
              <a:t>Arithmetic:	 +, -, *, /, and % (remainder)</a:t>
            </a:r>
          </a:p>
          <a:p>
            <a:pPr marL="356616" indent="-356616">
              <a:lnSpc>
                <a:spcPct val="150000"/>
              </a:lnSpc>
              <a:spcAft>
                <a:spcPts val="600"/>
              </a:spcAft>
              <a:buClr>
                <a:schemeClr val="bg1"/>
              </a:buClr>
              <a:buSzPct val="70000"/>
              <a:buFont typeface="Wingdings" panose="05000000000000000000" pitchFamily="2" charset="2"/>
              <a:buChar char="q"/>
            </a:pPr>
            <a:r>
              <a:rPr lang="en-IN" sz="2000" dirty="0">
                <a:solidFill>
                  <a:schemeClr val="bg1"/>
                </a:solidFill>
              </a:rPr>
              <a:t>p and q	p and q must both be true</a:t>
            </a:r>
          </a:p>
          <a:p>
            <a:pPr marL="356616" indent="-356616">
              <a:lnSpc>
                <a:spcPct val="150000"/>
              </a:lnSpc>
              <a:spcAft>
                <a:spcPts val="600"/>
              </a:spcAft>
              <a:buClr>
                <a:schemeClr val="bg1"/>
              </a:buClr>
              <a:buSzPct val="70000"/>
              <a:buFont typeface="Wingdings" panose="05000000000000000000" pitchFamily="2" charset="2"/>
              <a:buChar char="q"/>
            </a:pPr>
            <a:r>
              <a:rPr lang="en-IN" sz="2000" dirty="0">
                <a:solidFill>
                  <a:schemeClr val="bg1"/>
                </a:solidFill>
              </a:rPr>
              <a:t>p or q	at least one of them must be true</a:t>
            </a:r>
          </a:p>
          <a:p>
            <a:pPr marL="356616" indent="-356616">
              <a:lnSpc>
                <a:spcPct val="150000"/>
              </a:lnSpc>
              <a:spcAft>
                <a:spcPts val="600"/>
              </a:spcAft>
              <a:buClr>
                <a:schemeClr val="bg1"/>
              </a:buClr>
              <a:buSzPct val="70000"/>
              <a:buFont typeface="Wingdings" panose="05000000000000000000" pitchFamily="2" charset="2"/>
              <a:buChar char="q"/>
            </a:pPr>
            <a:r>
              <a:rPr lang="en-IN" sz="2000" dirty="0">
                <a:solidFill>
                  <a:schemeClr val="bg1"/>
                </a:solidFill>
              </a:rPr>
              <a:t>p xor q	exactly one of them must be true</a:t>
            </a:r>
          </a:p>
          <a:p>
            <a:pPr marL="356616" indent="-356616">
              <a:lnSpc>
                <a:spcPct val="150000"/>
              </a:lnSpc>
              <a:spcAft>
                <a:spcPts val="600"/>
              </a:spcAft>
              <a:buClr>
                <a:schemeClr val="bg1"/>
              </a:buClr>
              <a:buSzPct val="70000"/>
              <a:buFont typeface="Wingdings" panose="05000000000000000000" pitchFamily="2" charset="2"/>
              <a:buChar char="q"/>
            </a:pPr>
            <a:r>
              <a:rPr lang="en-IN" sz="2000" dirty="0">
                <a:solidFill>
                  <a:schemeClr val="bg1"/>
                </a:solidFill>
              </a:rPr>
              <a:t>!p		p is false</a:t>
            </a:r>
          </a:p>
          <a:p>
            <a:pPr marL="356616" indent="-356616">
              <a:lnSpc>
                <a:spcPct val="150000"/>
              </a:lnSpc>
              <a:spcAft>
                <a:spcPts val="600"/>
              </a:spcAft>
              <a:buClr>
                <a:schemeClr val="bg1"/>
              </a:buClr>
              <a:buSzPct val="70000"/>
              <a:buFont typeface="Wingdings" panose="05000000000000000000" pitchFamily="2" charset="2"/>
              <a:buChar char="q"/>
            </a:pPr>
            <a:r>
              <a:rPr lang="en-IN" sz="2000" dirty="0">
                <a:solidFill>
                  <a:schemeClr val="bg1"/>
                </a:solidFill>
              </a:rPr>
              <a:t>not p	p is false</a:t>
            </a:r>
          </a:p>
        </p:txBody>
      </p:sp>
    </p:spTree>
    <p:extLst>
      <p:ext uri="{BB962C8B-B14F-4D97-AF65-F5344CB8AC3E}">
        <p14:creationId xmlns:p14="http://schemas.microsoft.com/office/powerpoint/2010/main" val="331296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Sentinel Set Operators</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31341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latin typeface="+mn-lt"/>
              </a:rPr>
              <a:t>Set operators can be applied to lists, maps and strings.</a:t>
            </a:r>
          </a:p>
          <a:p>
            <a:pPr marL="342900" indent="-342900">
              <a:lnSpc>
                <a:spcPct val="150000"/>
              </a:lnSpc>
              <a:buFont typeface="Wingdings" panose="05000000000000000000" pitchFamily="2" charset="2"/>
              <a:buChar char="q"/>
            </a:pPr>
            <a:r>
              <a:rPr lang="en-US" sz="2000" dirty="0">
                <a:latin typeface="+mn-lt"/>
              </a:rPr>
              <a:t>For strings, the set operators do substring inclusion</a:t>
            </a:r>
          </a:p>
          <a:p>
            <a:pPr marL="342900" indent="-342900">
              <a:lnSpc>
                <a:spcPct val="150000"/>
              </a:lnSpc>
              <a:buFont typeface="Wingdings" panose="05000000000000000000" pitchFamily="2" charset="2"/>
              <a:buChar char="q"/>
            </a:pPr>
            <a:r>
              <a:rPr lang="en-US" sz="2000" dirty="0">
                <a:latin typeface="+mn-lt"/>
              </a:rPr>
              <a:t>Examples for lists:</a:t>
            </a:r>
          </a:p>
          <a:p>
            <a:pPr marL="742950" lvl="1" indent="-285750">
              <a:lnSpc>
                <a:spcPct val="150000"/>
              </a:lnSpc>
              <a:buFont typeface="Wingdings" panose="05000000000000000000" pitchFamily="2" charset="2"/>
              <a:buChar char="Ø"/>
            </a:pPr>
            <a:r>
              <a:rPr lang="en-US" sz="2000" b="1" dirty="0">
                <a:solidFill>
                  <a:schemeClr val="bg1"/>
                </a:solidFill>
              </a:rPr>
              <a:t>1 in [1, 2, 3]                          </a:t>
            </a:r>
            <a:r>
              <a:rPr lang="en-US" sz="2000" dirty="0">
                <a:solidFill>
                  <a:schemeClr val="bg1"/>
                </a:solidFill>
              </a:rPr>
              <a:t>Means that 1 is in the list</a:t>
            </a:r>
          </a:p>
          <a:p>
            <a:pPr marL="742950" lvl="1" indent="-285750">
              <a:lnSpc>
                <a:spcPct val="150000"/>
              </a:lnSpc>
              <a:buFont typeface="Wingdings" panose="05000000000000000000" pitchFamily="2" charset="2"/>
              <a:buChar char="Ø"/>
            </a:pPr>
            <a:r>
              <a:rPr lang="en-US" sz="2000" b="1" dirty="0">
                <a:solidFill>
                  <a:schemeClr val="bg1"/>
                </a:solidFill>
              </a:rPr>
              <a:t>[1, 2, 3] contains 2</a:t>
            </a:r>
            <a:r>
              <a:rPr lang="en-US" sz="2000" dirty="0">
                <a:solidFill>
                  <a:schemeClr val="bg1"/>
                </a:solidFill>
              </a:rPr>
              <a:t>	Means that the list contains 2.</a:t>
            </a:r>
          </a:p>
          <a:p>
            <a:pPr marL="742950" lvl="1" indent="-285750">
              <a:lnSpc>
                <a:spcPct val="150000"/>
              </a:lnSpc>
              <a:buFont typeface="Wingdings" panose="05000000000000000000" pitchFamily="2" charset="2"/>
              <a:buChar char="Ø"/>
            </a:pPr>
            <a:r>
              <a:rPr lang="en-US" sz="2000" b="1" dirty="0">
                <a:solidFill>
                  <a:schemeClr val="bg1"/>
                </a:solidFill>
              </a:rPr>
              <a:t>[] is empty                             </a:t>
            </a:r>
            <a:r>
              <a:rPr lang="en-US" sz="2000" dirty="0">
                <a:solidFill>
                  <a:schemeClr val="bg1"/>
                </a:solidFill>
              </a:rPr>
              <a:t>Means that the collection is empty.	</a:t>
            </a:r>
          </a:p>
          <a:p>
            <a:pPr marL="342900" indent="-342900">
              <a:lnSpc>
                <a:spcPct val="150000"/>
              </a:lnSpc>
              <a:buFont typeface="Wingdings" panose="05000000000000000000" pitchFamily="2" charset="2"/>
              <a:buChar char="q"/>
            </a:pPr>
            <a:r>
              <a:rPr lang="en-US" sz="2000" dirty="0">
                <a:latin typeface="+mn-lt"/>
              </a:rPr>
              <a:t>You can also use </a:t>
            </a:r>
            <a:r>
              <a:rPr lang="en-US" sz="2000" b="1" dirty="0">
                <a:solidFill>
                  <a:schemeClr val="tx2"/>
                </a:solidFill>
                <a:latin typeface="+mn-lt"/>
              </a:rPr>
              <a:t>not in</a:t>
            </a:r>
            <a:r>
              <a:rPr lang="en-US" sz="2000" dirty="0">
                <a:latin typeface="+mn-lt"/>
              </a:rPr>
              <a:t>, </a:t>
            </a:r>
            <a:r>
              <a:rPr lang="en-US" sz="2000" b="1" dirty="0">
                <a:solidFill>
                  <a:schemeClr val="tx2"/>
                </a:solidFill>
                <a:latin typeface="+mn-lt"/>
              </a:rPr>
              <a:t>not contains</a:t>
            </a:r>
            <a:r>
              <a:rPr lang="en-US" sz="2000" dirty="0">
                <a:latin typeface="+mn-lt"/>
              </a:rPr>
              <a:t>, and </a:t>
            </a:r>
            <a:r>
              <a:rPr lang="en-US" sz="2000" b="1" dirty="0">
                <a:solidFill>
                  <a:schemeClr val="tx2"/>
                </a:solidFill>
                <a:latin typeface="+mn-lt"/>
              </a:rPr>
              <a:t>is not empty</a:t>
            </a:r>
            <a:r>
              <a:rPr lang="en-US" sz="2000" dirty="0">
                <a:latin typeface="+mn-lt"/>
              </a:rPr>
              <a:t>.</a:t>
            </a:r>
          </a:p>
        </p:txBody>
      </p:sp>
    </p:spTree>
    <p:extLst>
      <p:ext uri="{BB962C8B-B14F-4D97-AF65-F5344CB8AC3E}">
        <p14:creationId xmlns:p14="http://schemas.microsoft.com/office/powerpoint/2010/main" val="124068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latin typeface="+mn-lt"/>
              </a:rPr>
              <a:t>The Sentinel Matches Operator</a:t>
            </a:r>
            <a:endParaRPr lang="en-US" sz="100" dirty="0">
              <a:latin typeface="+mn-lt"/>
            </a:endParaRP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10767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t>The </a:t>
            </a:r>
            <a:r>
              <a:rPr lang="en-US" sz="2000" b="1" dirty="0"/>
              <a:t>matches</a:t>
            </a:r>
            <a:r>
              <a:rPr lang="en-US" sz="2000" dirty="0"/>
              <a:t> operator tests if a string matches a regular expression.</a:t>
            </a:r>
          </a:p>
          <a:p>
            <a:pPr marL="342900" indent="-342900">
              <a:lnSpc>
                <a:spcPct val="150000"/>
              </a:lnSpc>
              <a:buFont typeface="Wingdings" panose="05000000000000000000" pitchFamily="2" charset="2"/>
              <a:buChar char="q"/>
            </a:pPr>
            <a:r>
              <a:rPr lang="en-US" sz="2000" dirty="0"/>
              <a:t>Examples:</a:t>
            </a:r>
          </a:p>
          <a:p>
            <a:pPr marL="800100" lvl="1" indent="-342900">
              <a:lnSpc>
                <a:spcPct val="150000"/>
              </a:lnSpc>
              <a:buFont typeface="Wingdings" panose="05000000000000000000" pitchFamily="2" charset="2"/>
              <a:buChar char="Ø"/>
            </a:pPr>
            <a:r>
              <a:rPr lang="en-US" sz="2000" b="1" dirty="0">
                <a:solidFill>
                  <a:schemeClr val="bg1"/>
                </a:solidFill>
              </a:rPr>
              <a:t>"test" matches "^te"			</a:t>
            </a:r>
            <a:r>
              <a:rPr lang="en-US" sz="2000" dirty="0">
                <a:solidFill>
                  <a:schemeClr val="bg1"/>
                </a:solidFill>
              </a:rPr>
              <a:t># true</a:t>
            </a:r>
          </a:p>
          <a:p>
            <a:pPr marL="800100" lvl="1" indent="-342900">
              <a:lnSpc>
                <a:spcPct val="150000"/>
              </a:lnSpc>
              <a:buFont typeface="Wingdings" panose="05000000000000000000" pitchFamily="2" charset="2"/>
              <a:buChar char="Ø"/>
            </a:pPr>
            <a:r>
              <a:rPr lang="en-US" sz="2000" b="1" dirty="0">
                <a:solidFill>
                  <a:schemeClr val="bg1"/>
                </a:solidFill>
              </a:rPr>
              <a:t>"1352" matches "[0-9]*"</a:t>
            </a:r>
            <a:r>
              <a:rPr lang="en-US" sz="2000" dirty="0">
                <a:solidFill>
                  <a:schemeClr val="bg1"/>
                </a:solidFill>
              </a:rPr>
              <a:t>		# true</a:t>
            </a:r>
          </a:p>
          <a:p>
            <a:pPr marL="800100" lvl="1" indent="-342900">
              <a:lnSpc>
                <a:spcPct val="150000"/>
              </a:lnSpc>
              <a:buFont typeface="Wingdings" panose="05000000000000000000" pitchFamily="2" charset="2"/>
              <a:buChar char="Ø"/>
            </a:pPr>
            <a:r>
              <a:rPr lang="en-US" sz="2000" b="1" dirty="0">
                <a:solidFill>
                  <a:schemeClr val="bg1"/>
                </a:solidFill>
              </a:rPr>
              <a:t>"123A" matches "[0-9]*"		</a:t>
            </a:r>
            <a:r>
              <a:rPr lang="en-US" sz="2000" dirty="0">
                <a:solidFill>
                  <a:schemeClr val="bg1"/>
                </a:solidFill>
              </a:rPr>
              <a:t># false</a:t>
            </a:r>
          </a:p>
          <a:p>
            <a:pPr marL="800100" lvl="1" indent="-342900">
              <a:lnSpc>
                <a:spcPct val="150000"/>
              </a:lnSpc>
              <a:buFont typeface="Wingdings" panose="05000000000000000000" pitchFamily="2" charset="2"/>
              <a:buChar char="Ø"/>
            </a:pPr>
            <a:r>
              <a:rPr lang="en-US" sz="2000" b="1" dirty="0">
                <a:solidFill>
                  <a:schemeClr val="bg1"/>
                </a:solidFill>
              </a:rPr>
              <a:t>"xyz.com matches ".*\\.com"	             </a:t>
            </a:r>
            <a:r>
              <a:rPr lang="en-US" sz="2000" dirty="0">
                <a:solidFill>
                  <a:schemeClr val="bg1"/>
                </a:solidFill>
              </a:rPr>
              <a:t># true</a:t>
            </a:r>
          </a:p>
          <a:p>
            <a:pPr marL="342900" indent="-342900">
              <a:lnSpc>
                <a:spcPct val="150000"/>
              </a:lnSpc>
              <a:buFont typeface="Wingdings" panose="05000000000000000000" pitchFamily="2" charset="2"/>
              <a:buChar char="q"/>
            </a:pPr>
            <a:endParaRPr lang="en-US" sz="2000" dirty="0"/>
          </a:p>
          <a:p>
            <a:pPr marL="342900" indent="-342900">
              <a:lnSpc>
                <a:spcPct val="150000"/>
              </a:lnSpc>
              <a:buFont typeface="Wingdings" panose="05000000000000000000" pitchFamily="2" charset="2"/>
              <a:buChar char="q"/>
            </a:pPr>
            <a:r>
              <a:rPr lang="en-US" sz="2000" dirty="0"/>
              <a:t>The </a:t>
            </a:r>
            <a:r>
              <a:rPr lang="en-US" sz="2000" b="1" dirty="0"/>
              <a:t>strings import</a:t>
            </a:r>
            <a:r>
              <a:rPr lang="en-US" sz="2000" dirty="0"/>
              <a:t> can also be used to determine if a string has a specific prefix or suffix</a:t>
            </a:r>
          </a:p>
        </p:txBody>
      </p:sp>
    </p:spTree>
    <p:extLst>
      <p:ext uri="{BB962C8B-B14F-4D97-AF65-F5344CB8AC3E}">
        <p14:creationId xmlns:p14="http://schemas.microsoft.com/office/powerpoint/2010/main" val="425784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latin typeface="Tahoma" panose="020B0604030504040204" pitchFamily="34" charset="0"/>
                <a:ea typeface="Tahoma" panose="020B0604030504040204" pitchFamily="34" charset="0"/>
                <a:cs typeface="Tahoma" panose="020B0604030504040204" pitchFamily="34" charset="0"/>
              </a:rPr>
              <a:t>Common Operations of the Standard Imports</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207272"/>
            <a:ext cx="10983256" cy="375334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latin typeface="+mn-lt"/>
              </a:rPr>
              <a:t>Check if a string has a prefix: strings.has_prefix(s, prefix)</a:t>
            </a:r>
          </a:p>
          <a:p>
            <a:pPr marL="342900" indent="-342900">
              <a:lnSpc>
                <a:spcPct val="150000"/>
              </a:lnSpc>
              <a:buFont typeface="Wingdings" panose="05000000000000000000" pitchFamily="2" charset="2"/>
              <a:buChar char="q"/>
            </a:pPr>
            <a:r>
              <a:rPr lang="en-US" sz="2000" dirty="0">
                <a:latin typeface="+mn-lt"/>
              </a:rPr>
              <a:t>Check if a string has a suffix: strings.has_suffix(s, suffix)</a:t>
            </a:r>
          </a:p>
          <a:p>
            <a:pPr marL="342900" indent="-342900">
              <a:lnSpc>
                <a:spcPct val="150000"/>
              </a:lnSpc>
              <a:buFont typeface="Wingdings" panose="05000000000000000000" pitchFamily="2" charset="2"/>
              <a:buChar char="q"/>
            </a:pPr>
            <a:r>
              <a:rPr lang="en-US" sz="2000" dirty="0">
                <a:latin typeface="+mn-lt"/>
              </a:rPr>
              <a:t>Check the type of a Sentinel object: types.type_of(obj)</a:t>
            </a:r>
          </a:p>
          <a:p>
            <a:pPr marL="342900" indent="-342900">
              <a:lnSpc>
                <a:spcPct val="150000"/>
              </a:lnSpc>
              <a:buFont typeface="Wingdings" panose="05000000000000000000" pitchFamily="2" charset="2"/>
              <a:buChar char="q"/>
            </a:pPr>
            <a:r>
              <a:rPr lang="en-US" sz="2000" dirty="0">
                <a:latin typeface="+mn-lt"/>
              </a:rPr>
              <a:t>Make external calls to API endpoints:</a:t>
            </a:r>
          </a:p>
          <a:p>
            <a:pPr marL="800100" lvl="1" indent="-342900">
              <a:lnSpc>
                <a:spcPct val="150000"/>
              </a:lnSpc>
              <a:buFont typeface="Wingdings" panose="05000000000000000000" pitchFamily="2" charset="2"/>
              <a:buChar char="Ø"/>
            </a:pPr>
            <a:r>
              <a:rPr lang="en-US" sz="2000" dirty="0">
                <a:solidFill>
                  <a:schemeClr val="bg1"/>
                </a:solidFill>
              </a:rPr>
              <a:t>response = http.get("https://example.hashicorp.com")</a:t>
            </a:r>
          </a:p>
          <a:p>
            <a:pPr marL="342900" indent="-342900">
              <a:lnSpc>
                <a:spcPct val="150000"/>
              </a:lnSpc>
              <a:buFont typeface="Wingdings" panose="05000000000000000000" pitchFamily="2" charset="2"/>
              <a:buChar char="q"/>
            </a:pPr>
            <a:r>
              <a:rPr lang="en-US" sz="2000" dirty="0">
                <a:latin typeface="+mn-lt"/>
              </a:rPr>
              <a:t>Convert a JSON object to a Sentinel structure:</a:t>
            </a:r>
          </a:p>
          <a:p>
            <a:pPr marL="800100" lvl="1" indent="-342900">
              <a:lnSpc>
                <a:spcPct val="150000"/>
              </a:lnSpc>
              <a:buFont typeface="Wingdings" panose="05000000000000000000" pitchFamily="2" charset="2"/>
              <a:buChar char="Ø"/>
            </a:pPr>
            <a:r>
              <a:rPr lang="en-US" sz="2000" dirty="0">
                <a:solidFill>
                  <a:schemeClr val="bg1"/>
                </a:solidFill>
              </a:rPr>
              <a:t>json.unmarshal(response.body)</a:t>
            </a:r>
          </a:p>
          <a:p>
            <a:pPr marL="342900" indent="-342900">
              <a:lnSpc>
                <a:spcPct val="150000"/>
              </a:lnSpc>
              <a:buFont typeface="Wingdings" panose="05000000000000000000" pitchFamily="2" charset="2"/>
              <a:buChar char="q"/>
            </a:pPr>
            <a:endParaRPr lang="en-IN" sz="2000" dirty="0">
              <a:latin typeface="+mn-lt"/>
            </a:endParaRPr>
          </a:p>
        </p:txBody>
      </p:sp>
    </p:spTree>
    <p:extLst>
      <p:ext uri="{BB962C8B-B14F-4D97-AF65-F5344CB8AC3E}">
        <p14:creationId xmlns:p14="http://schemas.microsoft.com/office/powerpoint/2010/main" val="1102443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Sentinel Functions</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207272"/>
            <a:ext cx="10983256" cy="517066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00000"/>
              </a:lnSpc>
              <a:buFont typeface="Wingdings" panose="05000000000000000000" pitchFamily="2" charset="2"/>
              <a:buChar char="q"/>
            </a:pPr>
            <a:r>
              <a:rPr lang="en-US" dirty="0">
                <a:latin typeface="+mn-lt"/>
              </a:rPr>
              <a:t>A Sentinel </a:t>
            </a:r>
            <a:r>
              <a:rPr lang="en-US" b="1" dirty="0">
                <a:latin typeface="+mn-lt"/>
              </a:rPr>
              <a:t>Function</a:t>
            </a:r>
            <a:r>
              <a:rPr lang="en-US" dirty="0">
                <a:latin typeface="+mn-lt"/>
              </a:rPr>
              <a:t> is declared with the </a:t>
            </a:r>
            <a:r>
              <a:rPr lang="en-US" b="1" dirty="0">
                <a:latin typeface="+mn-lt"/>
              </a:rPr>
              <a:t>func</a:t>
            </a:r>
            <a:r>
              <a:rPr lang="en-US" dirty="0">
                <a:latin typeface="+mn-lt"/>
              </a:rPr>
              <a:t> keyword.</a:t>
            </a:r>
          </a:p>
          <a:p>
            <a:pPr marL="589416" lvl="2"/>
            <a:r>
              <a:rPr lang="en-US" dirty="0">
                <a:solidFill>
                  <a:schemeClr val="bg1"/>
                </a:solidFill>
              </a:rPr>
              <a:t>find_resources = func(resource_type) {</a:t>
            </a:r>
          </a:p>
          <a:p>
            <a:pPr marL="589416" lvl="2"/>
            <a:r>
              <a:rPr lang="en-US" dirty="0">
                <a:solidFill>
                  <a:schemeClr val="bg1"/>
                </a:solidFill>
              </a:rPr>
              <a:t>  # Do something and use the parameter</a:t>
            </a:r>
          </a:p>
          <a:p>
            <a:pPr marL="589416" lvl="2"/>
            <a:r>
              <a:rPr lang="en-US" dirty="0">
                <a:solidFill>
                  <a:schemeClr val="bg1"/>
                </a:solidFill>
              </a:rPr>
              <a:t>  return true</a:t>
            </a:r>
          </a:p>
          <a:p>
            <a:pPr marL="589416" lvl="2"/>
            <a:r>
              <a:rPr lang="en-US" dirty="0">
                <a:solidFill>
                  <a:schemeClr val="bg1"/>
                </a:solidFill>
              </a:rPr>
              <a:t>}</a:t>
            </a:r>
          </a:p>
          <a:p>
            <a:pPr marL="342900" indent="-342900">
              <a:lnSpc>
                <a:spcPct val="100000"/>
              </a:lnSpc>
              <a:buFont typeface="Wingdings" panose="05000000000000000000" pitchFamily="2" charset="2"/>
              <a:buChar char="q"/>
            </a:pPr>
            <a:r>
              <a:rPr lang="en-US" dirty="0">
                <a:latin typeface="+mn-lt"/>
              </a:rPr>
              <a:t>Each function has a name such as find_resources.</a:t>
            </a:r>
          </a:p>
          <a:p>
            <a:pPr marL="342900" indent="-342900">
              <a:lnSpc>
                <a:spcPct val="100000"/>
              </a:lnSpc>
              <a:buFont typeface="Wingdings" panose="05000000000000000000" pitchFamily="2" charset="2"/>
              <a:buChar char="q"/>
            </a:pPr>
            <a:r>
              <a:rPr lang="en-US" dirty="0">
                <a:latin typeface="+mn-lt"/>
              </a:rPr>
              <a:t>Each function can have zero or more parameters.</a:t>
            </a:r>
          </a:p>
          <a:p>
            <a:pPr lvl="1"/>
            <a:r>
              <a:rPr lang="en-US" dirty="0">
                <a:solidFill>
                  <a:schemeClr val="bg1"/>
                </a:solidFill>
              </a:rPr>
              <a:t>The function above has the single parameter, resource_type</a:t>
            </a:r>
          </a:p>
          <a:p>
            <a:pPr marL="342900" indent="-342900">
              <a:lnSpc>
                <a:spcPct val="100000"/>
              </a:lnSpc>
              <a:buFont typeface="Wingdings" panose="05000000000000000000" pitchFamily="2" charset="2"/>
              <a:buChar char="q"/>
            </a:pPr>
            <a:r>
              <a:rPr lang="en-US" dirty="0">
                <a:latin typeface="+mn-lt"/>
              </a:rPr>
              <a:t>Every function must return a value such as true.</a:t>
            </a:r>
          </a:p>
          <a:p>
            <a:pPr marL="342900" indent="-342900">
              <a:lnSpc>
                <a:spcPct val="100000"/>
              </a:lnSpc>
              <a:buFont typeface="Wingdings" panose="05000000000000000000" pitchFamily="2" charset="2"/>
              <a:buChar char="q"/>
            </a:pPr>
            <a:r>
              <a:rPr lang="en-US" dirty="0">
                <a:latin typeface="+mn-lt"/>
              </a:rPr>
              <a:t>A call to this function could look like:</a:t>
            </a:r>
          </a:p>
          <a:p>
            <a:pPr lvl="1"/>
            <a:r>
              <a:rPr lang="en-IN" dirty="0">
                <a:solidFill>
                  <a:schemeClr val="bg1"/>
                </a:solidFill>
              </a:rPr>
              <a:t>rds_clusters = find_resources("aws_rds_cluster")</a:t>
            </a:r>
            <a:endParaRPr lang="en-IN" sz="1800" dirty="0">
              <a:latin typeface="+mn-lt"/>
            </a:endParaRPr>
          </a:p>
        </p:txBody>
      </p:sp>
    </p:spTree>
    <p:extLst>
      <p:ext uri="{BB962C8B-B14F-4D97-AF65-F5344CB8AC3E}">
        <p14:creationId xmlns:p14="http://schemas.microsoft.com/office/powerpoint/2010/main" val="119384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latin typeface="+mn-lt"/>
                <a:ea typeface="Tahoma" panose="020B0604030504040204" pitchFamily="34" charset="0"/>
                <a:cs typeface="Tahoma" panose="020B0604030504040204" pitchFamily="34" charset="0"/>
              </a:rPr>
              <a:t>Sentinel Modules</a:t>
            </a:r>
            <a:endParaRPr lang="en-US" sz="800" dirty="0">
              <a:latin typeface="+mn-lt"/>
            </a:endParaRP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207272"/>
            <a:ext cx="10983256" cy="36619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Wingdings" panose="05000000000000000000" pitchFamily="2" charset="2"/>
              <a:buChar char="q"/>
            </a:pPr>
            <a:r>
              <a:rPr lang="en-US" dirty="0"/>
              <a:t>A Sentinel Module defines Sentinel functions and rules in a file that can be used by Sentinel policies with a single import statement.</a:t>
            </a:r>
          </a:p>
          <a:p>
            <a:pPr marL="342900" indent="-342900">
              <a:buFont typeface="Wingdings" panose="05000000000000000000" pitchFamily="2" charset="2"/>
              <a:buChar char="q"/>
            </a:pPr>
            <a:r>
              <a:rPr lang="en-US" dirty="0"/>
              <a:t>This avoids the need to paste the functions into every policy that calls them, improving the reusability of Sentinel functions.</a:t>
            </a:r>
          </a:p>
          <a:p>
            <a:pPr marL="342900" indent="-342900">
              <a:buFont typeface="Wingdings" panose="05000000000000000000" pitchFamily="2" charset="2"/>
              <a:buChar char="q"/>
            </a:pPr>
            <a:r>
              <a:rPr lang="en-US" dirty="0"/>
              <a:t>Sentinel modules are registered in Sentinel CLI configuration files and in TFC/TFE policy set configuration files.</a:t>
            </a:r>
          </a:p>
          <a:p>
            <a:pPr marL="342900" lvl="0" indent="-342900">
              <a:buClr>
                <a:srgbClr val="7C8797"/>
              </a:buClr>
              <a:buFont typeface="Wingdings" panose="05000000000000000000" pitchFamily="2" charset="2"/>
              <a:buChar char="q"/>
            </a:pPr>
            <a:r>
              <a:rPr lang="en-US" dirty="0"/>
              <a:t>The terraform-sentinel-policies repository includes 8 modules:</a:t>
            </a:r>
          </a:p>
          <a:p>
            <a:pPr lvl="1">
              <a:buClr>
                <a:srgbClr val="7C8797"/>
              </a:buClr>
            </a:pPr>
            <a:r>
              <a:rPr lang="en-US" dirty="0">
                <a:solidFill>
                  <a:schemeClr val="bg1"/>
                </a:solidFill>
                <a:hlinkClick r:id="rId2">
                  <a:extLst>
                    <a:ext uri="{A12FA001-AC4F-418D-AE19-62706E023703}">
                      <ahyp:hlinkClr xmlns:ahyp="http://schemas.microsoft.com/office/drawing/2018/hyperlinkcolor" val="tx"/>
                    </a:ext>
                  </a:extLst>
                </a:hlinkClick>
              </a:rPr>
              <a:t>tfplan-functions</a:t>
            </a:r>
            <a:r>
              <a:rPr lang="en-US" dirty="0">
                <a:solidFill>
                  <a:schemeClr val="bg1"/>
                </a:solidFill>
              </a:rPr>
              <a:t>, </a:t>
            </a:r>
            <a:r>
              <a:rPr lang="en-US" dirty="0">
                <a:solidFill>
                  <a:schemeClr val="bg1"/>
                </a:solidFill>
                <a:hlinkClick r:id="rId3">
                  <a:extLst>
                    <a:ext uri="{A12FA001-AC4F-418D-AE19-62706E023703}">
                      <ahyp:hlinkClr xmlns:ahyp="http://schemas.microsoft.com/office/drawing/2018/hyperlinkcolor" val="tx"/>
                    </a:ext>
                  </a:extLst>
                </a:hlinkClick>
              </a:rPr>
              <a:t>tfstate-functions</a:t>
            </a:r>
            <a:r>
              <a:rPr lang="en-US" dirty="0">
                <a:solidFill>
                  <a:schemeClr val="bg1"/>
                </a:solidFill>
              </a:rPr>
              <a:t>, </a:t>
            </a:r>
            <a:r>
              <a:rPr lang="en-US" dirty="0">
                <a:solidFill>
                  <a:schemeClr val="bg1"/>
                </a:solidFill>
                <a:hlinkClick r:id="rId4">
                  <a:extLst>
                    <a:ext uri="{A12FA001-AC4F-418D-AE19-62706E023703}">
                      <ahyp:hlinkClr xmlns:ahyp="http://schemas.microsoft.com/office/drawing/2018/hyperlinkcolor" val="tx"/>
                    </a:ext>
                  </a:extLst>
                </a:hlinkClick>
              </a:rPr>
              <a:t>tfconfig-functions</a:t>
            </a:r>
            <a:r>
              <a:rPr lang="en-US" dirty="0">
                <a:solidFill>
                  <a:schemeClr val="bg1"/>
                </a:solidFill>
              </a:rPr>
              <a:t>, </a:t>
            </a:r>
            <a:r>
              <a:rPr lang="en-US" dirty="0">
                <a:solidFill>
                  <a:schemeClr val="bg1"/>
                </a:solidFill>
                <a:hlinkClick r:id="rId5">
                  <a:extLst>
                    <a:ext uri="{A12FA001-AC4F-418D-AE19-62706E023703}">
                      <ahyp:hlinkClr xmlns:ahyp="http://schemas.microsoft.com/office/drawing/2018/hyperlinkcolor" val="tx"/>
                    </a:ext>
                  </a:extLst>
                </a:hlinkClick>
              </a:rPr>
              <a:t>tfrun-functions</a:t>
            </a:r>
            <a:r>
              <a:rPr lang="en-US" dirty="0">
                <a:solidFill>
                  <a:schemeClr val="bg1"/>
                </a:solidFill>
              </a:rPr>
              <a:t>, </a:t>
            </a:r>
            <a:r>
              <a:rPr lang="en-US" dirty="0">
                <a:solidFill>
                  <a:schemeClr val="bg1"/>
                </a:solidFill>
                <a:hlinkClick r:id="rId6">
                  <a:extLst>
                    <a:ext uri="{A12FA001-AC4F-418D-AE19-62706E023703}">
                      <ahyp:hlinkClr xmlns:ahyp="http://schemas.microsoft.com/office/drawing/2018/hyperlinkcolor" val="tx"/>
                    </a:ext>
                  </a:extLst>
                </a:hlinkClick>
              </a:rPr>
              <a:t>aws-functions</a:t>
            </a:r>
            <a:r>
              <a:rPr lang="en-US" dirty="0">
                <a:solidFill>
                  <a:schemeClr val="bg1"/>
                </a:solidFill>
              </a:rPr>
              <a:t>, </a:t>
            </a:r>
            <a:r>
              <a:rPr lang="en-US" dirty="0">
                <a:solidFill>
                  <a:schemeClr val="bg1"/>
                </a:solidFill>
                <a:hlinkClick r:id="rId7">
                  <a:extLst>
                    <a:ext uri="{A12FA001-AC4F-418D-AE19-62706E023703}">
                      <ahyp:hlinkClr xmlns:ahyp="http://schemas.microsoft.com/office/drawing/2018/hyperlinkcolor" val="tx"/>
                    </a:ext>
                  </a:extLst>
                </a:hlinkClick>
              </a:rPr>
              <a:t>azure-functions</a:t>
            </a:r>
            <a:r>
              <a:rPr lang="en-US" dirty="0">
                <a:solidFill>
                  <a:schemeClr val="bg1"/>
                </a:solidFill>
              </a:rPr>
              <a:t>, </a:t>
            </a:r>
            <a:r>
              <a:rPr lang="en-US" dirty="0">
                <a:solidFill>
                  <a:schemeClr val="bg1"/>
                </a:solidFill>
                <a:hlinkClick r:id="rId8">
                  <a:extLst>
                    <a:ext uri="{A12FA001-AC4F-418D-AE19-62706E023703}">
                      <ahyp:hlinkClr xmlns:ahyp="http://schemas.microsoft.com/office/drawing/2018/hyperlinkcolor" val="tx"/>
                    </a:ext>
                  </a:extLst>
                </a:hlinkClick>
              </a:rPr>
              <a:t>gcp-functions</a:t>
            </a:r>
            <a:r>
              <a:rPr lang="en-US" dirty="0">
                <a:solidFill>
                  <a:schemeClr val="bg1"/>
                </a:solidFill>
              </a:rPr>
              <a:t>, and </a:t>
            </a:r>
            <a:r>
              <a:rPr lang="en-US" dirty="0">
                <a:solidFill>
                  <a:schemeClr val="bg1"/>
                </a:solidFill>
                <a:hlinkClick r:id="rId9">
                  <a:extLst>
                    <a:ext uri="{A12FA001-AC4F-418D-AE19-62706E023703}">
                      <ahyp:hlinkClr xmlns:ahyp="http://schemas.microsoft.com/office/drawing/2018/hyperlinkcolor" val="tx"/>
                    </a:ext>
                  </a:extLst>
                </a:hlinkClick>
              </a:rPr>
              <a:t>registry-functions</a:t>
            </a:r>
            <a:r>
              <a:rPr lang="en-US" dirty="0">
                <a:solidFill>
                  <a:schemeClr val="bg1"/>
                </a:solidFill>
              </a:rPr>
              <a:t>.</a:t>
            </a:r>
          </a:p>
          <a:p>
            <a:pPr marL="342900" indent="-342900">
              <a:buFont typeface="Wingdings" panose="05000000000000000000" pitchFamily="2" charset="2"/>
              <a:buChar char="q"/>
            </a:pPr>
            <a:r>
              <a:rPr lang="en-US" dirty="0"/>
              <a:t>Each function is documented in a separate Markdown file.</a:t>
            </a:r>
          </a:p>
          <a:p>
            <a:pPr marL="342900" indent="-342900">
              <a:buFont typeface="Wingdings" panose="05000000000000000000" pitchFamily="2" charset="2"/>
              <a:buChar char="q"/>
            </a:pPr>
            <a:r>
              <a:rPr lang="en-US" dirty="0"/>
              <a:t>Note that these are NOT standard functions.</a:t>
            </a:r>
          </a:p>
        </p:txBody>
      </p:sp>
    </p:spTree>
    <p:extLst>
      <p:ext uri="{BB962C8B-B14F-4D97-AF65-F5344CB8AC3E}">
        <p14:creationId xmlns:p14="http://schemas.microsoft.com/office/powerpoint/2010/main" val="345012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The New Third-Generation Policies</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207272"/>
            <a:ext cx="10983256" cy="387907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Wingdings" panose="05000000000000000000" pitchFamily="2" charset="2"/>
              <a:buChar char="q"/>
            </a:pPr>
            <a:r>
              <a:rPr lang="en-US" sz="2000" dirty="0">
                <a:latin typeface="+mn-lt"/>
              </a:rPr>
              <a:t>The new </a:t>
            </a:r>
            <a:r>
              <a:rPr lang="en-US" sz="2000" dirty="0">
                <a:latin typeface="+mn-lt"/>
                <a:hlinkClick r:id="rId2">
                  <a:extLst>
                    <a:ext uri="{A12FA001-AC4F-418D-AE19-62706E023703}">
                      <ahyp:hlinkClr xmlns:ahyp="http://schemas.microsoft.com/office/drawing/2018/hyperlinkcolor" val="tx"/>
                    </a:ext>
                  </a:extLst>
                </a:hlinkClick>
              </a:rPr>
              <a:t>third-generation policies</a:t>
            </a:r>
            <a:r>
              <a:rPr lang="en-US" sz="2000" dirty="0">
                <a:latin typeface="+mn-lt"/>
              </a:rPr>
              <a:t> were written in the spring of 2020 and use the new Terraform Sentinel v2 imports and Sentinel modules.</a:t>
            </a:r>
          </a:p>
          <a:p>
            <a:pPr marL="342900" indent="-342900">
              <a:buFont typeface="Wingdings" panose="05000000000000000000" pitchFamily="2" charset="2"/>
              <a:buChar char="q"/>
            </a:pPr>
            <a:r>
              <a:rPr lang="en-US" sz="2000" dirty="0">
                <a:latin typeface="+mn-lt"/>
              </a:rPr>
              <a:t>They have the following advantages:</a:t>
            </a:r>
          </a:p>
          <a:p>
            <a:pPr marL="800100" lvl="1" indent="-342900">
              <a:buFont typeface="Wingdings" panose="05000000000000000000" pitchFamily="2" charset="2"/>
              <a:buChar char="Ø"/>
            </a:pPr>
            <a:r>
              <a:rPr lang="en-US" sz="2000" dirty="0">
                <a:solidFill>
                  <a:schemeClr val="bg1"/>
                </a:solidFill>
              </a:rPr>
              <a:t>Their use of the v2 imports and the Sentinel filter expression makes it easier to restrict policies to specific operations performed by Terraform.</a:t>
            </a:r>
          </a:p>
          <a:p>
            <a:pPr marL="800100" lvl="1" indent="-342900">
              <a:buFont typeface="Wingdings" panose="05000000000000000000" pitchFamily="2" charset="2"/>
              <a:buChar char="Ø"/>
            </a:pPr>
            <a:r>
              <a:rPr lang="en-US" sz="2000" dirty="0">
                <a:solidFill>
                  <a:schemeClr val="bg1"/>
                </a:solidFill>
              </a:rPr>
              <a:t>The common functions defined in Sentinel modules do not need to be pasted into policies that use them.</a:t>
            </a:r>
          </a:p>
          <a:p>
            <a:pPr marL="800100" lvl="1" indent="-342900">
              <a:buFont typeface="Wingdings" panose="05000000000000000000" pitchFamily="2" charset="2"/>
              <a:buChar char="Ø"/>
            </a:pPr>
            <a:r>
              <a:rPr lang="en-US" sz="2000" dirty="0">
                <a:solidFill>
                  <a:schemeClr val="bg1"/>
                </a:solidFill>
              </a:rPr>
              <a:t>Most of the policies do not have any for loops of if/else conditionals. This makes the policies easier to understand and copy.</a:t>
            </a:r>
          </a:p>
          <a:p>
            <a:pPr marL="800100" lvl="1" indent="-342900">
              <a:buFont typeface="Wingdings" panose="05000000000000000000" pitchFamily="2" charset="2"/>
              <a:buChar char="Ø"/>
            </a:pPr>
            <a:r>
              <a:rPr lang="en-US" sz="2000" dirty="0">
                <a:solidFill>
                  <a:schemeClr val="bg1"/>
                </a:solidFill>
              </a:rPr>
              <a:t>They can evaluate the value of any attribute of any resource or data source, even those that are deeply nested.</a:t>
            </a:r>
          </a:p>
          <a:p>
            <a:pPr marL="342900" indent="-342900">
              <a:buFont typeface="Wingdings" panose="05000000000000000000" pitchFamily="2" charset="2"/>
              <a:buChar char="q"/>
            </a:pPr>
            <a:r>
              <a:rPr lang="en-US" sz="2000" dirty="0">
                <a:latin typeface="+mn-lt"/>
              </a:rPr>
              <a:t>However, since they do use the v2 imports, they can only be used with Terraform 0.12 and higher.</a:t>
            </a:r>
          </a:p>
          <a:p>
            <a:pPr marL="342900" indent="-342900">
              <a:buFont typeface="Wingdings" panose="05000000000000000000" pitchFamily="2" charset="2"/>
              <a:buChar char="q"/>
            </a:pPr>
            <a:endParaRPr lang="en-IN" sz="2000" dirty="0">
              <a:latin typeface="+mn-lt"/>
            </a:endParaRPr>
          </a:p>
        </p:txBody>
      </p:sp>
    </p:spTree>
    <p:extLst>
      <p:ext uri="{BB962C8B-B14F-4D97-AF65-F5344CB8AC3E}">
        <p14:creationId xmlns:p14="http://schemas.microsoft.com/office/powerpoint/2010/main" val="1455506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0"/>
            <a:ext cx="12198348" cy="685800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63" y="-446155"/>
            <a:ext cx="12198350" cy="685800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4F5C4D82-C111-48A9-8AB9-B7FE81E3C36B}"/>
              </a:ext>
            </a:extLst>
          </p:cNvPr>
          <p:cNvSpPr/>
          <p:nvPr/>
        </p:nvSpPr>
        <p:spPr>
          <a:xfrm>
            <a:off x="606425" y="4963886"/>
            <a:ext cx="453118" cy="1122589"/>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35657" y="5094515"/>
            <a:ext cx="256268" cy="861332"/>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40228" y="5094514"/>
            <a:ext cx="10785021" cy="861332"/>
          </a:xfrm>
          <a:prstGeom prst="rect">
            <a:avLst/>
          </a:prstGeom>
          <a:solidFill>
            <a:srgbClr val="2E2E38"/>
          </a:solidFill>
        </p:spPr>
        <p:txBody>
          <a:bodyPr wrap="square" lIns="182880" tIns="182880" rIns="182880" bIns="182880" rtlCol="0" anchor="ctr">
            <a:noAutofit/>
          </a:bodyPr>
          <a:lstStyle/>
          <a:p>
            <a:pPr marL="0" indent="0" defTabSz="913943">
              <a:buClr>
                <a:srgbClr val="FFE600"/>
              </a:buClr>
              <a:buNone/>
              <a:defRPr/>
            </a:pPr>
            <a:r>
              <a:rPr lang="en-US" sz="2800" b="1" dirty="0">
                <a:solidFill>
                  <a:schemeClr val="bg1"/>
                </a:solidFill>
                <a:latin typeface="EYInterstate Light"/>
              </a:rPr>
              <a:t>Creating Terraform Configuration File</a:t>
            </a:r>
            <a:endParaRPr lang="en-US" sz="700" b="1" dirty="0">
              <a:solidFill>
                <a:schemeClr val="bg1"/>
              </a:solidFill>
              <a:latin typeface="EYInterstate Light"/>
            </a:endParaRPr>
          </a:p>
        </p:txBody>
      </p:sp>
    </p:spTree>
    <p:extLst>
      <p:ext uri="{BB962C8B-B14F-4D97-AF65-F5344CB8AC3E}">
        <p14:creationId xmlns:p14="http://schemas.microsoft.com/office/powerpoint/2010/main" val="277357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E7EED9-FFAB-4247-A136-C03BF8D51603}"/>
              </a:ext>
            </a:extLst>
          </p:cNvPr>
          <p:cNvSpPr/>
          <p:nvPr/>
        </p:nvSpPr>
        <p:spPr>
          <a:xfrm>
            <a:off x="6711951" y="0"/>
            <a:ext cx="5486400" cy="6858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4" name="Rectangle 3">
            <a:extLst>
              <a:ext uri="{FF2B5EF4-FFF2-40B4-BE49-F238E27FC236}">
                <a16:creationId xmlns:a16="http://schemas.microsoft.com/office/drawing/2014/main" id="{E19F313A-AFA5-41A8-ABD8-1BF0E71FC5A0}"/>
              </a:ext>
            </a:extLst>
          </p:cNvPr>
          <p:cNvSpPr/>
          <p:nvPr/>
        </p:nvSpPr>
        <p:spPr>
          <a:xfrm>
            <a:off x="606425" y="225926"/>
            <a:ext cx="3945054" cy="615553"/>
          </a:xfrm>
          <a:prstGeom prst="rect">
            <a:avLst/>
          </a:prstGeom>
        </p:spPr>
        <p:txBody>
          <a:bodyPr wrap="none" lIns="0" tIns="0" rIns="0" bIns="0">
            <a:spAutoFit/>
          </a:bodyPr>
          <a:lstStyle/>
          <a:p>
            <a:r>
              <a:rPr lang="en-US" sz="4000" dirty="0">
                <a:solidFill>
                  <a:schemeClr val="bg1"/>
                </a:solidFill>
              </a:rPr>
              <a:t>Table of contents</a:t>
            </a:r>
            <a:endParaRPr lang="en-IN" sz="4000" dirty="0">
              <a:solidFill>
                <a:schemeClr val="bg1"/>
              </a:solidFill>
            </a:endParaRPr>
          </a:p>
        </p:txBody>
      </p:sp>
      <p:cxnSp>
        <p:nvCxnSpPr>
          <p:cNvPr id="8" name="Straight Connector 7">
            <a:extLst>
              <a:ext uri="{FF2B5EF4-FFF2-40B4-BE49-F238E27FC236}">
                <a16:creationId xmlns:a16="http://schemas.microsoft.com/office/drawing/2014/main" id="{956C3D57-0BC7-464F-A67E-9C8E41B84841}"/>
              </a:ext>
            </a:extLst>
          </p:cNvPr>
          <p:cNvCxnSpPr>
            <a:cxnSpLocks/>
          </p:cNvCxnSpPr>
          <p:nvPr/>
        </p:nvCxnSpPr>
        <p:spPr>
          <a:xfrm>
            <a:off x="606425" y="881240"/>
            <a:ext cx="4034155" cy="0"/>
          </a:xfrm>
          <a:prstGeom prst="line">
            <a:avLst/>
          </a:prstGeom>
          <a:ln w="60325">
            <a:solidFill>
              <a:schemeClr val="bg1"/>
            </a:solidFill>
            <a:tailEnd type="non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01BF011-5621-4993-9870-8FC773F87F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05" r="24967"/>
          <a:stretch/>
        </p:blipFill>
        <p:spPr>
          <a:xfrm flipH="1">
            <a:off x="6711949" y="0"/>
            <a:ext cx="5486400" cy="6858000"/>
          </a:xfrm>
          <a:prstGeom prst="rect">
            <a:avLst/>
          </a:prstGeom>
        </p:spPr>
      </p:pic>
      <p:sp>
        <p:nvSpPr>
          <p:cNvPr id="2" name="TextBox 1">
            <a:extLst>
              <a:ext uri="{FF2B5EF4-FFF2-40B4-BE49-F238E27FC236}">
                <a16:creationId xmlns:a16="http://schemas.microsoft.com/office/drawing/2014/main" id="{38355166-7023-4BD6-8041-11435A661D29}"/>
              </a:ext>
            </a:extLst>
          </p:cNvPr>
          <p:cNvSpPr txBox="1"/>
          <p:nvPr/>
        </p:nvSpPr>
        <p:spPr>
          <a:xfrm>
            <a:off x="606425" y="1245870"/>
            <a:ext cx="6105526" cy="5141472"/>
          </a:xfrm>
          <a:prstGeom prst="rect">
            <a:avLst/>
          </a:prstGeom>
          <a:noFill/>
        </p:spPr>
        <p:txBody>
          <a:bodyPr wrap="square" lIns="0" tIns="36576" rIns="0" bIns="0" rtlCol="0">
            <a:spAutoFit/>
          </a:bodyPr>
          <a:lstStyle/>
          <a:p>
            <a:pPr marL="228600" indent="-228600">
              <a:lnSpc>
                <a:spcPct val="200000"/>
              </a:lnSpc>
              <a:spcAft>
                <a:spcPts val="600"/>
              </a:spcAft>
              <a:buClr>
                <a:schemeClr val="tx2"/>
              </a:buClr>
              <a:buSzPct val="100000"/>
              <a:buFont typeface="+mj-lt"/>
              <a:buAutoNum type="arabicPeriod"/>
            </a:pPr>
            <a:r>
              <a:rPr lang="en-IN" sz="2400" b="1" dirty="0">
                <a:solidFill>
                  <a:schemeClr val="tx2"/>
                </a:solidFill>
                <a:latin typeface="+mj-lt"/>
              </a:rPr>
              <a:t>Introduction to Sentinel  Policy</a:t>
            </a:r>
          </a:p>
          <a:p>
            <a:pPr marL="228600" indent="-228600">
              <a:lnSpc>
                <a:spcPct val="200000"/>
              </a:lnSpc>
              <a:spcAft>
                <a:spcPts val="600"/>
              </a:spcAft>
              <a:buClr>
                <a:schemeClr val="tx2"/>
              </a:buClr>
              <a:buSzPct val="100000"/>
              <a:buFont typeface="+mj-lt"/>
              <a:buAutoNum type="arabicPeriod"/>
            </a:pPr>
            <a:r>
              <a:rPr lang="en-IN" sz="2400" b="1" dirty="0">
                <a:solidFill>
                  <a:schemeClr val="tx2"/>
                </a:solidFill>
                <a:latin typeface="+mj-lt"/>
              </a:rPr>
              <a:t>Creating Terraform Configuration File</a:t>
            </a:r>
          </a:p>
          <a:p>
            <a:pPr marL="228600" indent="-228600">
              <a:lnSpc>
                <a:spcPct val="200000"/>
              </a:lnSpc>
              <a:spcAft>
                <a:spcPts val="600"/>
              </a:spcAft>
              <a:buClr>
                <a:schemeClr val="tx2"/>
              </a:buClr>
              <a:buSzPct val="100000"/>
              <a:buFont typeface="+mj-lt"/>
              <a:buAutoNum type="arabicPeriod"/>
            </a:pPr>
            <a:r>
              <a:rPr lang="en-IN" sz="2400" b="1" dirty="0">
                <a:solidFill>
                  <a:schemeClr val="tx2"/>
                </a:solidFill>
                <a:latin typeface="+mj-lt"/>
              </a:rPr>
              <a:t>Creating Sentinel Workspace and                                            Generating Mocks</a:t>
            </a:r>
          </a:p>
          <a:p>
            <a:pPr marL="228600" indent="-228600">
              <a:lnSpc>
                <a:spcPct val="200000"/>
              </a:lnSpc>
              <a:spcAft>
                <a:spcPts val="600"/>
              </a:spcAft>
              <a:buClr>
                <a:schemeClr val="tx2"/>
              </a:buClr>
              <a:buSzPct val="100000"/>
              <a:buFont typeface="+mj-lt"/>
              <a:buAutoNum type="arabicPeriod"/>
            </a:pPr>
            <a:r>
              <a:rPr lang="en-IN" sz="2400" b="1" dirty="0">
                <a:solidFill>
                  <a:schemeClr val="tx2"/>
                </a:solidFill>
                <a:latin typeface="+mj-lt"/>
              </a:rPr>
              <a:t>Writing Sentinel Policy for Terraform</a:t>
            </a:r>
          </a:p>
          <a:p>
            <a:pPr marL="228600" indent="-228600">
              <a:lnSpc>
                <a:spcPct val="200000"/>
              </a:lnSpc>
              <a:spcAft>
                <a:spcPts val="600"/>
              </a:spcAft>
              <a:buClr>
                <a:schemeClr val="tx2"/>
              </a:buClr>
              <a:buSzPct val="100000"/>
              <a:buFont typeface="+mj-lt"/>
              <a:buAutoNum type="arabicPeriod"/>
            </a:pPr>
            <a:r>
              <a:rPr lang="en-IN" sz="2400" b="1" dirty="0">
                <a:solidFill>
                  <a:schemeClr val="tx2"/>
                </a:solidFill>
                <a:latin typeface="+mj-lt"/>
              </a:rPr>
              <a:t>Testing Sentinel Policy for Terraform</a:t>
            </a:r>
          </a:p>
          <a:p>
            <a:pPr>
              <a:lnSpc>
                <a:spcPct val="200000"/>
              </a:lnSpc>
              <a:spcAft>
                <a:spcPts val="600"/>
              </a:spcAft>
              <a:buClr>
                <a:schemeClr val="tx2"/>
              </a:buClr>
              <a:buSzPct val="100000"/>
            </a:pPr>
            <a:endParaRPr lang="en-IN" sz="1100" dirty="0">
              <a:solidFill>
                <a:schemeClr val="tx2"/>
              </a:solidFill>
            </a:endParaRPr>
          </a:p>
        </p:txBody>
      </p:sp>
      <p:graphicFrame>
        <p:nvGraphicFramePr>
          <p:cNvPr id="6" name="Object 5">
            <a:extLst>
              <a:ext uri="{FF2B5EF4-FFF2-40B4-BE49-F238E27FC236}">
                <a16:creationId xmlns:a16="http://schemas.microsoft.com/office/drawing/2014/main" id="{32FB1DA5-26A7-461B-971E-106FE5E9E021}"/>
              </a:ext>
            </a:extLst>
          </p:cNvPr>
          <p:cNvGraphicFramePr>
            <a:graphicFrameLocks noChangeAspect="1"/>
          </p:cNvGraphicFramePr>
          <p:nvPr>
            <p:extLst>
              <p:ext uri="{D42A27DB-BD31-4B8C-83A1-F6EECF244321}">
                <p14:modId xmlns:p14="http://schemas.microsoft.com/office/powerpoint/2010/main" val="3420413516"/>
              </p:ext>
            </p:extLst>
          </p:nvPr>
        </p:nvGraphicFramePr>
        <p:xfrm>
          <a:off x="5486402" y="338012"/>
          <a:ext cx="857885" cy="1427223"/>
        </p:xfrm>
        <a:graphic>
          <a:graphicData uri="http://schemas.openxmlformats.org/presentationml/2006/ole">
            <mc:AlternateContent xmlns:mc="http://schemas.openxmlformats.org/markup-compatibility/2006">
              <mc:Choice xmlns:v="urn:schemas-microsoft-com:vml" Requires="v">
                <p:oleObj name="Document" showAsIcon="1" r:id="rId4" imgW="381148" imgH="806406" progId="Word.Document.12">
                  <p:embed/>
                </p:oleObj>
              </mc:Choice>
              <mc:Fallback>
                <p:oleObj name="Document" showAsIcon="1" r:id="rId4" imgW="381148" imgH="806406" progId="Word.Document.12">
                  <p:embed/>
                  <p:pic>
                    <p:nvPicPr>
                      <p:cNvPr id="6" name="Object 5">
                        <a:extLst>
                          <a:ext uri="{FF2B5EF4-FFF2-40B4-BE49-F238E27FC236}">
                            <a16:creationId xmlns:a16="http://schemas.microsoft.com/office/drawing/2014/main" id="{32FB1DA5-26A7-461B-971E-106FE5E9E021}"/>
                          </a:ext>
                        </a:extLst>
                      </p:cNvPr>
                      <p:cNvPicPr/>
                      <p:nvPr/>
                    </p:nvPicPr>
                    <p:blipFill>
                      <a:blip r:embed="rId5"/>
                      <a:stretch>
                        <a:fillRect/>
                      </a:stretch>
                    </p:blipFill>
                    <p:spPr>
                      <a:xfrm>
                        <a:off x="5486402" y="338012"/>
                        <a:ext cx="857885" cy="1427223"/>
                      </a:xfrm>
                      <a:prstGeom prst="rect">
                        <a:avLst/>
                      </a:prstGeom>
                    </p:spPr>
                  </p:pic>
                </p:oleObj>
              </mc:Fallback>
            </mc:AlternateContent>
          </a:graphicData>
        </a:graphic>
      </p:graphicFrame>
    </p:spTree>
    <p:extLst>
      <p:ext uri="{BB962C8B-B14F-4D97-AF65-F5344CB8AC3E}">
        <p14:creationId xmlns:p14="http://schemas.microsoft.com/office/powerpoint/2010/main" val="326556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latin typeface="+mj-lt"/>
              </a:rPr>
              <a:t>Folder Structure</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3591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00000"/>
              </a:lnSpc>
              <a:buFont typeface="Wingdings" panose="05000000000000000000" pitchFamily="2" charset="2"/>
              <a:buChar char="Ø"/>
            </a:pPr>
            <a:r>
              <a:rPr lang="en-IN" sz="1800" dirty="0">
                <a:solidFill>
                  <a:schemeClr val="bg1"/>
                </a:solidFill>
                <a:latin typeface="+mn-lt"/>
              </a:rPr>
              <a:t>Documents</a:t>
            </a:r>
          </a:p>
          <a:p>
            <a:pPr marL="800100" lvl="1" indent="-342900">
              <a:buFont typeface="Wingdings" panose="05000000000000000000" pitchFamily="2" charset="2"/>
              <a:buChar char="Ø"/>
            </a:pPr>
            <a:r>
              <a:rPr lang="en-IN" dirty="0">
                <a:solidFill>
                  <a:schemeClr val="bg1"/>
                </a:solidFill>
              </a:rPr>
              <a:t>aws </a:t>
            </a:r>
            <a:r>
              <a:rPr lang="en-US" dirty="0">
                <a:solidFill>
                  <a:schemeClr val="bg1"/>
                </a:solidFill>
              </a:rPr>
              <a:t>rds</a:t>
            </a:r>
            <a:r>
              <a:rPr lang="en-IN" dirty="0">
                <a:solidFill>
                  <a:schemeClr val="bg1"/>
                </a:solidFill>
              </a:rPr>
              <a:t> cluster</a:t>
            </a:r>
          </a:p>
          <a:p>
            <a:pPr marL="1257300" lvl="2" indent="-342900">
              <a:buFont typeface="Wingdings" panose="05000000000000000000" pitchFamily="2" charset="2"/>
              <a:buChar char="Ø"/>
            </a:pPr>
            <a:r>
              <a:rPr lang="en-IN" dirty="0">
                <a:solidFill>
                  <a:schemeClr val="bg1"/>
                </a:solidFill>
              </a:rPr>
              <a:t>common functions</a:t>
            </a:r>
          </a:p>
          <a:p>
            <a:pPr marL="1714500" lvl="3" indent="-342900">
              <a:buFont typeface="Wingdings" panose="05000000000000000000" pitchFamily="2" charset="2"/>
              <a:buChar char="Ø"/>
            </a:pPr>
            <a:r>
              <a:rPr lang="en-IN" dirty="0">
                <a:solidFill>
                  <a:schemeClr val="bg1"/>
                </a:solidFill>
              </a:rPr>
              <a:t>tfplan-functions</a:t>
            </a:r>
          </a:p>
          <a:p>
            <a:pPr marL="2171700" lvl="4" indent="-342900">
              <a:buFont typeface="Wingdings" panose="05000000000000000000" pitchFamily="2" charset="2"/>
              <a:buChar char="Ø"/>
            </a:pPr>
            <a:r>
              <a:rPr lang="en-IN" dirty="0">
                <a:solidFill>
                  <a:schemeClr val="bg1"/>
                </a:solidFill>
              </a:rPr>
              <a:t>tfplan-functions.sentinel</a:t>
            </a:r>
          </a:p>
          <a:p>
            <a:pPr marL="1257300" lvl="2" indent="-342900">
              <a:buFont typeface="Wingdings" panose="05000000000000000000" pitchFamily="2" charset="2"/>
              <a:buChar char="Ø"/>
            </a:pPr>
            <a:r>
              <a:rPr lang="en-IN" dirty="0">
                <a:solidFill>
                  <a:schemeClr val="bg1"/>
                </a:solidFill>
              </a:rPr>
              <a:t>test</a:t>
            </a:r>
          </a:p>
          <a:p>
            <a:pPr marL="1714500" lvl="3" indent="-342900">
              <a:buFont typeface="Wingdings" panose="05000000000000000000" pitchFamily="2" charset="2"/>
              <a:buChar char="Ø"/>
            </a:pPr>
            <a:r>
              <a:rPr lang="en-IN" dirty="0">
                <a:solidFill>
                  <a:schemeClr val="bg1"/>
                </a:solidFill>
              </a:rPr>
              <a:t>restrict-aws-rds-cluster</a:t>
            </a:r>
          </a:p>
          <a:p>
            <a:pPr marL="2171700" lvl="4" indent="-342900">
              <a:buFont typeface="Wingdings" panose="05000000000000000000" pitchFamily="2" charset="2"/>
              <a:buChar char="Ø"/>
            </a:pPr>
            <a:r>
              <a:rPr lang="en-IN" dirty="0">
                <a:solidFill>
                  <a:schemeClr val="bg1"/>
                </a:solidFill>
              </a:rPr>
              <a:t>fail.hcl</a:t>
            </a:r>
          </a:p>
          <a:p>
            <a:pPr marL="2171700" lvl="4" indent="-342900">
              <a:buFont typeface="Wingdings" panose="05000000000000000000" pitchFamily="2" charset="2"/>
              <a:buChar char="Ø"/>
            </a:pPr>
            <a:r>
              <a:rPr lang="en-IN" dirty="0">
                <a:solidFill>
                  <a:schemeClr val="bg1"/>
                </a:solidFill>
              </a:rPr>
              <a:t>pass.hcl</a:t>
            </a:r>
          </a:p>
          <a:p>
            <a:pPr marL="2171700" lvl="4" indent="-342900">
              <a:buFont typeface="Wingdings" panose="05000000000000000000" pitchFamily="2" charset="2"/>
              <a:buChar char="Ø"/>
            </a:pPr>
            <a:r>
              <a:rPr lang="en-IN" dirty="0">
                <a:solidFill>
                  <a:schemeClr val="bg1"/>
                </a:solidFill>
              </a:rPr>
              <a:t>mock-tfplan-fail.sentinel</a:t>
            </a:r>
          </a:p>
          <a:p>
            <a:pPr marL="2171700" lvl="4" indent="-342900">
              <a:buFont typeface="Wingdings" panose="05000000000000000000" pitchFamily="2" charset="2"/>
              <a:buChar char="Ø"/>
            </a:pPr>
            <a:r>
              <a:rPr lang="en-IN" dirty="0">
                <a:solidFill>
                  <a:schemeClr val="bg1"/>
                </a:solidFill>
              </a:rPr>
              <a:t>mock-tfplan-pass.sentinel</a:t>
            </a:r>
          </a:p>
          <a:p>
            <a:pPr marL="1257300" lvl="2" indent="-342900">
              <a:buFont typeface="Wingdings" panose="05000000000000000000" pitchFamily="2" charset="2"/>
              <a:buChar char="Ø"/>
            </a:pPr>
            <a:r>
              <a:rPr lang="en-IN" dirty="0">
                <a:solidFill>
                  <a:schemeClr val="bg1"/>
                </a:solidFill>
              </a:rPr>
              <a:t>main.tf</a:t>
            </a:r>
          </a:p>
          <a:p>
            <a:pPr marL="1257300" lvl="2" indent="-342900">
              <a:buFont typeface="Wingdings" panose="05000000000000000000" pitchFamily="2" charset="2"/>
              <a:buChar char="Ø"/>
            </a:pPr>
            <a:r>
              <a:rPr lang="en-IN" dirty="0">
                <a:solidFill>
                  <a:schemeClr val="bg1"/>
                </a:solidFill>
              </a:rPr>
              <a:t>restrict-aws-rds-cluster.sentinel</a:t>
            </a:r>
          </a:p>
        </p:txBody>
      </p:sp>
    </p:spTree>
    <p:extLst>
      <p:ext uri="{BB962C8B-B14F-4D97-AF65-F5344CB8AC3E}">
        <p14:creationId xmlns:p14="http://schemas.microsoft.com/office/powerpoint/2010/main" val="2453454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Basic Methodology for Restricting Resources</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US" sz="1800" dirty="0"/>
              <a:t>The </a:t>
            </a:r>
            <a:r>
              <a:rPr lang="en-US" sz="1800" b="1" dirty="0"/>
              <a:t>Eight Steps</a:t>
            </a:r>
            <a:r>
              <a:rPr lang="en-US" sz="1800" dirty="0"/>
              <a:t> of the recommended methodology are:</a:t>
            </a:r>
          </a:p>
          <a:p>
            <a:pPr marL="1103312" lvl="1" indent="-914400">
              <a:lnSpc>
                <a:spcPct val="150000"/>
              </a:lnSpc>
              <a:buFont typeface="+mj-lt"/>
              <a:buAutoNum type="arabicPeriod"/>
            </a:pPr>
            <a:r>
              <a:rPr lang="en-US" dirty="0">
                <a:solidFill>
                  <a:schemeClr val="bg1"/>
                </a:solidFill>
              </a:rPr>
              <a:t>Create a Terraform configuration that creates the resource.</a:t>
            </a:r>
          </a:p>
          <a:p>
            <a:pPr marL="1103312" lvl="1" indent="-914400">
              <a:lnSpc>
                <a:spcPct val="150000"/>
              </a:lnSpc>
              <a:buFont typeface="+mj-lt"/>
              <a:buAutoNum type="arabicPeriod"/>
            </a:pPr>
            <a:r>
              <a:rPr lang="en-US" dirty="0">
                <a:solidFill>
                  <a:schemeClr val="bg1"/>
                </a:solidFill>
              </a:rPr>
              <a:t>Create a workspace that uses your Terraform configuration.</a:t>
            </a:r>
          </a:p>
          <a:p>
            <a:pPr marL="1103312" lvl="1" indent="-914400">
              <a:lnSpc>
                <a:spcPct val="150000"/>
              </a:lnSpc>
              <a:buFont typeface="+mj-lt"/>
              <a:buAutoNum type="arabicPeriod"/>
            </a:pPr>
            <a:r>
              <a:rPr lang="en-US" dirty="0">
                <a:solidFill>
                  <a:schemeClr val="bg1"/>
                </a:solidFill>
              </a:rPr>
              <a:t>Run a plan against the workspace.</a:t>
            </a:r>
          </a:p>
          <a:p>
            <a:pPr marL="1103312" lvl="1" indent="-914400">
              <a:lnSpc>
                <a:spcPct val="150000"/>
              </a:lnSpc>
              <a:buFont typeface="+mj-lt"/>
              <a:buAutoNum type="arabicPeriod"/>
            </a:pPr>
            <a:r>
              <a:rPr lang="en-US" dirty="0">
                <a:solidFill>
                  <a:schemeClr val="bg1"/>
                </a:solidFill>
              </a:rPr>
              <a:t>Generate mocks against the plan in the TFC UI.</a:t>
            </a:r>
          </a:p>
          <a:p>
            <a:pPr marL="1103312" lvl="1" indent="-914400">
              <a:lnSpc>
                <a:spcPct val="150000"/>
              </a:lnSpc>
              <a:buFont typeface="+mj-lt"/>
              <a:buAutoNum type="arabicPeriod"/>
            </a:pPr>
            <a:r>
              <a:rPr lang="en-US" dirty="0">
                <a:solidFill>
                  <a:schemeClr val="bg1"/>
                </a:solidFill>
              </a:rPr>
              <a:t>Write a new Sentinel policy.</a:t>
            </a:r>
          </a:p>
          <a:p>
            <a:pPr marL="1103312" lvl="1" indent="-914400">
              <a:lnSpc>
                <a:spcPct val="150000"/>
              </a:lnSpc>
              <a:buFont typeface="+mj-lt"/>
              <a:buAutoNum type="arabicPeriod"/>
            </a:pPr>
            <a:r>
              <a:rPr lang="en-US" dirty="0">
                <a:solidFill>
                  <a:schemeClr val="bg1"/>
                </a:solidFill>
              </a:rPr>
              <a:t>Create test cases and test your policy with the </a:t>
            </a:r>
            <a:r>
              <a:rPr lang="en-US" dirty="0">
                <a:solidFill>
                  <a:schemeClr val="bg1"/>
                </a:solidFill>
                <a:hlinkClick r:id="rId2">
                  <a:extLst>
                    <a:ext uri="{A12FA001-AC4F-418D-AE19-62706E023703}">
                      <ahyp:hlinkClr xmlns:ahyp="http://schemas.microsoft.com/office/drawing/2018/hyperlinkcolor" val="tx"/>
                    </a:ext>
                  </a:extLst>
                </a:hlinkClick>
              </a:rPr>
              <a:t>Sentinel CLI</a:t>
            </a:r>
            <a:r>
              <a:rPr lang="en-US" dirty="0">
                <a:solidFill>
                  <a:schemeClr val="bg1"/>
                </a:solidFill>
              </a:rPr>
              <a:t>.</a:t>
            </a:r>
          </a:p>
          <a:p>
            <a:pPr marL="1103312" lvl="1" indent="-914400">
              <a:lnSpc>
                <a:spcPct val="150000"/>
              </a:lnSpc>
              <a:buFont typeface="+mj-lt"/>
              <a:buAutoNum type="arabicPeriod"/>
            </a:pPr>
            <a:r>
              <a:rPr lang="en-US" dirty="0">
                <a:solidFill>
                  <a:schemeClr val="bg1"/>
                </a:solidFill>
              </a:rPr>
              <a:t>Revise your policy and test cases until the latter all pass.</a:t>
            </a:r>
          </a:p>
          <a:p>
            <a:pPr marL="1103312" lvl="1" indent="-914400">
              <a:lnSpc>
                <a:spcPct val="150000"/>
              </a:lnSpc>
              <a:buFont typeface="+mj-lt"/>
              <a:buAutoNum type="arabicPeriod"/>
            </a:pPr>
            <a:r>
              <a:rPr lang="en-US" dirty="0">
                <a:solidFill>
                  <a:schemeClr val="bg1"/>
                </a:solidFill>
              </a:rPr>
              <a:t>Deploy your policy to a TFC organization.</a:t>
            </a:r>
          </a:p>
          <a:p>
            <a:pPr marL="342900" indent="-342900">
              <a:lnSpc>
                <a:spcPct val="150000"/>
              </a:lnSpc>
              <a:buFont typeface="Courier New" panose="02070309020205020404" pitchFamily="49" charset="0"/>
              <a:buChar char="o"/>
            </a:pPr>
            <a:endParaRPr lang="en-IN" sz="1800" dirty="0"/>
          </a:p>
        </p:txBody>
      </p:sp>
    </p:spTree>
    <p:extLst>
      <p:ext uri="{BB962C8B-B14F-4D97-AF65-F5344CB8AC3E}">
        <p14:creationId xmlns:p14="http://schemas.microsoft.com/office/powerpoint/2010/main" val="902505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Create a Terraform Configuration: main.tf</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77061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r>
              <a:rPr lang="en-IN" sz="1400" b="0" dirty="0">
                <a:solidFill>
                  <a:srgbClr val="569CD6"/>
                </a:solidFill>
                <a:effectLst/>
                <a:latin typeface="Consolas" panose="020B0609020204030204" pitchFamily="49" charset="0"/>
              </a:rPr>
              <a:t>terraform</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required_providers</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aws = {</a:t>
            </a:r>
          </a:p>
          <a:p>
            <a:r>
              <a:rPr lang="en-IN" sz="1400" b="0" dirty="0">
                <a:solidFill>
                  <a:srgbClr val="D4D4D4"/>
                </a:solidFill>
                <a:effectLst/>
                <a:latin typeface="Consolas" panose="020B0609020204030204" pitchFamily="49" charset="0"/>
              </a:rPr>
              <a:t>      source = </a:t>
            </a:r>
            <a:r>
              <a:rPr lang="en-IN" sz="1400" b="0" dirty="0">
                <a:solidFill>
                  <a:srgbClr val="CE9178"/>
                </a:solidFill>
                <a:effectLst/>
                <a:latin typeface="Consolas" panose="020B0609020204030204" pitchFamily="49" charset="0"/>
              </a:rPr>
              <a:t>"hashicorp/aws"</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version = </a:t>
            </a:r>
            <a:r>
              <a:rPr lang="en-IN" sz="1400" b="0" dirty="0">
                <a:solidFill>
                  <a:srgbClr val="CE9178"/>
                </a:solidFill>
                <a:effectLst/>
                <a:latin typeface="Consolas" panose="020B0609020204030204" pitchFamily="49" charset="0"/>
              </a:rPr>
              <a:t>"4.59.0"</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a:t>
            </a:r>
          </a:p>
          <a:p>
            <a:br>
              <a:rPr lang="en-IN" sz="1400" b="0" dirty="0">
                <a:solidFill>
                  <a:srgbClr val="D4D4D4"/>
                </a:solidFill>
                <a:effectLst/>
                <a:latin typeface="Consolas" panose="020B0609020204030204" pitchFamily="49" charset="0"/>
              </a:rPr>
            </a:br>
            <a:r>
              <a:rPr lang="en-IN" sz="1400" b="0" dirty="0">
                <a:solidFill>
                  <a:srgbClr val="569CD6"/>
                </a:solidFill>
                <a:effectLst/>
                <a:latin typeface="Consolas" panose="020B0609020204030204" pitchFamily="49" charset="0"/>
              </a:rPr>
              <a:t>provider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"aws"</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6A9955"/>
                </a:solidFill>
                <a:effectLst/>
                <a:latin typeface="Consolas" panose="020B0609020204030204" pitchFamily="49" charset="0"/>
              </a:rPr>
              <a:t># Configuration options</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a:t>
            </a:r>
          </a:p>
          <a:p>
            <a:br>
              <a:rPr lang="en-IN" sz="1400" b="0" dirty="0">
                <a:solidFill>
                  <a:srgbClr val="D4D4D4"/>
                </a:solidFill>
                <a:effectLst/>
                <a:latin typeface="Consolas" panose="020B0609020204030204" pitchFamily="49" charset="0"/>
              </a:rPr>
            </a:br>
            <a:r>
              <a:rPr lang="en-IN" sz="1400" b="0" dirty="0">
                <a:solidFill>
                  <a:srgbClr val="569CD6"/>
                </a:solidFill>
                <a:effectLst/>
                <a:latin typeface="Consolas" panose="020B0609020204030204" pitchFamily="49" charset="0"/>
              </a:rPr>
              <a:t>resource</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"aws_rds_cluster"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"mycluster"</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cluster_identifier      = </a:t>
            </a:r>
            <a:r>
              <a:rPr lang="en-IN" sz="1400" b="0" dirty="0">
                <a:solidFill>
                  <a:srgbClr val="CE9178"/>
                </a:solidFill>
                <a:effectLst/>
                <a:latin typeface="Consolas" panose="020B0609020204030204" pitchFamily="49" charset="0"/>
              </a:rPr>
              <a:t>"aurora-cluster"</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engine                  = </a:t>
            </a:r>
            <a:r>
              <a:rPr lang="en-IN" sz="1400" b="0" dirty="0">
                <a:solidFill>
                  <a:srgbClr val="CE9178"/>
                </a:solidFill>
                <a:effectLst/>
                <a:latin typeface="Consolas" panose="020B0609020204030204" pitchFamily="49" charset="0"/>
              </a:rPr>
              <a:t>"aurora-mysql"</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engine_version          = </a:t>
            </a:r>
            <a:r>
              <a:rPr lang="en-IN" sz="1400" b="0" dirty="0">
                <a:solidFill>
                  <a:srgbClr val="CE9178"/>
                </a:solidFill>
                <a:effectLst/>
                <a:latin typeface="Consolas" panose="020B0609020204030204" pitchFamily="49" charset="0"/>
              </a:rPr>
              <a:t>"5.7.mysql_aurora.2.03.2"</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availability_zones      = [</a:t>
            </a:r>
            <a:r>
              <a:rPr lang="en-IN" sz="1400" b="0" dirty="0">
                <a:solidFill>
                  <a:srgbClr val="CE9178"/>
                </a:solidFill>
                <a:effectLst/>
                <a:latin typeface="Consolas" panose="020B0609020204030204" pitchFamily="49" charset="0"/>
              </a:rPr>
              <a:t>"us-west-2a"</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"us-west-2b"</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"us-west-2c"</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database_name           = </a:t>
            </a:r>
            <a:r>
              <a:rPr lang="en-IN" sz="1400" b="0" dirty="0">
                <a:solidFill>
                  <a:srgbClr val="CE9178"/>
                </a:solidFill>
                <a:effectLst/>
                <a:latin typeface="Consolas" panose="020B0609020204030204" pitchFamily="49" charset="0"/>
              </a:rPr>
              <a:t>"mydb"</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master_username         = </a:t>
            </a:r>
            <a:r>
              <a:rPr lang="en-IN" sz="1400" b="0" dirty="0">
                <a:solidFill>
                  <a:srgbClr val="CE9178"/>
                </a:solidFill>
                <a:effectLst/>
                <a:latin typeface="Consolas" panose="020B0609020204030204" pitchFamily="49" charset="0"/>
              </a:rPr>
              <a:t>"admiin"</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master_password         = </a:t>
            </a:r>
            <a:r>
              <a:rPr lang="en-IN" sz="1400" b="0" dirty="0">
                <a:solidFill>
                  <a:srgbClr val="CE9178"/>
                </a:solidFill>
                <a:effectLst/>
                <a:latin typeface="Consolas" panose="020B0609020204030204" pitchFamily="49" charset="0"/>
              </a:rPr>
              <a:t>"password"</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backup_retention_period = </a:t>
            </a:r>
            <a:r>
              <a:rPr lang="en-IN" sz="1400" b="0" dirty="0">
                <a:solidFill>
                  <a:srgbClr val="B5CEA8"/>
                </a:solidFill>
                <a:effectLst/>
                <a:latin typeface="Consolas" panose="020B0609020204030204" pitchFamily="49" charset="0"/>
              </a:rPr>
              <a:t>5</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  preferred_backup_window = </a:t>
            </a:r>
            <a:r>
              <a:rPr lang="en-IN" sz="1400" b="0" dirty="0">
                <a:solidFill>
                  <a:srgbClr val="CE9178"/>
                </a:solidFill>
                <a:effectLst/>
                <a:latin typeface="Consolas" panose="020B0609020204030204" pitchFamily="49" charset="0"/>
              </a:rPr>
              <a:t>"07:00-09:00"</a:t>
            </a:r>
            <a:endParaRPr lang="en-IN" sz="1400" b="0" dirty="0">
              <a:solidFill>
                <a:srgbClr val="D4D4D4"/>
              </a:solidFill>
              <a:effectLst/>
              <a:latin typeface="Consolas" panose="020B0609020204030204" pitchFamily="49" charset="0"/>
            </a:endParaRPr>
          </a:p>
          <a:p>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407842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0"/>
            <a:ext cx="12198348" cy="685800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63" y="-446155"/>
            <a:ext cx="12198350" cy="685800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4F5C4D82-C111-48A9-8AB9-B7FE81E3C36B}"/>
              </a:ext>
            </a:extLst>
          </p:cNvPr>
          <p:cNvSpPr/>
          <p:nvPr/>
        </p:nvSpPr>
        <p:spPr>
          <a:xfrm>
            <a:off x="606425" y="4963886"/>
            <a:ext cx="453118" cy="1122589"/>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35657" y="5094515"/>
            <a:ext cx="256268" cy="861332"/>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40228" y="5094514"/>
            <a:ext cx="10785021" cy="861332"/>
          </a:xfrm>
          <a:prstGeom prst="rect">
            <a:avLst/>
          </a:prstGeom>
          <a:solidFill>
            <a:srgbClr val="2E2E38"/>
          </a:solidFill>
        </p:spPr>
        <p:txBody>
          <a:bodyPr wrap="square" lIns="182880" tIns="182880" rIns="182880" bIns="182880" rtlCol="0" anchor="ctr">
            <a:noAutofit/>
          </a:bodyPr>
          <a:lstStyle/>
          <a:p>
            <a:pPr marL="0" indent="0" defTabSz="913943">
              <a:buClr>
                <a:srgbClr val="FFE600"/>
              </a:buClr>
              <a:buNone/>
              <a:defRPr/>
            </a:pPr>
            <a:r>
              <a:rPr lang="en-US" sz="2800" b="1" dirty="0">
                <a:solidFill>
                  <a:schemeClr val="bg1"/>
                </a:solidFill>
                <a:latin typeface="EYInterstate Light"/>
              </a:rPr>
              <a:t>Creating Sentinel Workspace and Generating Mocks</a:t>
            </a:r>
            <a:endParaRPr lang="en-US" sz="700" b="1" dirty="0">
              <a:solidFill>
                <a:schemeClr val="bg1"/>
              </a:solidFill>
              <a:latin typeface="EYInterstate Light"/>
            </a:endParaRPr>
          </a:p>
        </p:txBody>
      </p:sp>
    </p:spTree>
    <p:extLst>
      <p:ext uri="{BB962C8B-B14F-4D97-AF65-F5344CB8AC3E}">
        <p14:creationId xmlns:p14="http://schemas.microsoft.com/office/powerpoint/2010/main" val="3109574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Create a Workspace in the TFC/TFE UI</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IN" sz="1800" dirty="0"/>
              <a:t>Create a Terraform Cloud account</a:t>
            </a:r>
          </a:p>
          <a:p>
            <a:pPr marL="342900" indent="-342900">
              <a:lnSpc>
                <a:spcPct val="150000"/>
              </a:lnSpc>
              <a:buFont typeface="Wingdings" panose="05000000000000000000" pitchFamily="2" charset="2"/>
              <a:buChar char="q"/>
            </a:pPr>
            <a:r>
              <a:rPr lang="en-IN" sz="1800" dirty="0"/>
              <a:t>Verify your email</a:t>
            </a:r>
          </a:p>
          <a:p>
            <a:pPr marL="342900" indent="-342900">
              <a:lnSpc>
                <a:spcPct val="150000"/>
              </a:lnSpc>
              <a:buFont typeface="Wingdings" panose="05000000000000000000" pitchFamily="2" charset="2"/>
              <a:buChar char="q"/>
            </a:pPr>
            <a:r>
              <a:rPr lang="en-IN" sz="1800" dirty="0"/>
              <a:t>Create a organization in Terraform Cloud</a:t>
            </a:r>
          </a:p>
          <a:p>
            <a:pPr marL="342900" indent="-342900">
              <a:lnSpc>
                <a:spcPct val="150000"/>
              </a:lnSpc>
              <a:buFont typeface="Wingdings" panose="05000000000000000000" pitchFamily="2" charset="2"/>
              <a:buChar char="q"/>
            </a:pPr>
            <a:r>
              <a:rPr lang="en-IN" sz="1800" dirty="0"/>
              <a:t>Create a Workspace using the Version control workflow (GitHub)</a:t>
            </a:r>
          </a:p>
          <a:p>
            <a:pPr marL="342900" indent="-342900">
              <a:lnSpc>
                <a:spcPct val="150000"/>
              </a:lnSpc>
              <a:buFont typeface="Wingdings" panose="05000000000000000000" pitchFamily="2" charset="2"/>
              <a:buChar char="q"/>
            </a:pPr>
            <a:endParaRPr lang="en-IN" sz="1800" dirty="0"/>
          </a:p>
        </p:txBody>
      </p:sp>
    </p:spTree>
    <p:extLst>
      <p:ext uri="{BB962C8B-B14F-4D97-AF65-F5344CB8AC3E}">
        <p14:creationId xmlns:p14="http://schemas.microsoft.com/office/powerpoint/2010/main" val="190587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Set Variables in Your Workspace</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Courier New" panose="02070309020205020404" pitchFamily="49" charset="0"/>
              <a:buChar char="o"/>
            </a:pPr>
            <a:endParaRPr lang="en-IN" sz="1800" dirty="0"/>
          </a:p>
        </p:txBody>
      </p:sp>
      <p:pic>
        <p:nvPicPr>
          <p:cNvPr id="4" name="Picture 3">
            <a:extLst>
              <a:ext uri="{FF2B5EF4-FFF2-40B4-BE49-F238E27FC236}">
                <a16:creationId xmlns:a16="http://schemas.microsoft.com/office/drawing/2014/main" id="{92CB0D56-5AED-432D-B5D6-1A24314902D5}"/>
              </a:ext>
            </a:extLst>
          </p:cNvPr>
          <p:cNvPicPr>
            <a:picLocks noChangeAspect="1"/>
          </p:cNvPicPr>
          <p:nvPr/>
        </p:nvPicPr>
        <p:blipFill>
          <a:blip r:embed="rId2"/>
          <a:stretch>
            <a:fillRect/>
          </a:stretch>
        </p:blipFill>
        <p:spPr>
          <a:xfrm>
            <a:off x="605177" y="1150122"/>
            <a:ext cx="11247120" cy="5034160"/>
          </a:xfrm>
          <a:prstGeom prst="rect">
            <a:avLst/>
          </a:prstGeom>
        </p:spPr>
      </p:pic>
    </p:spTree>
    <p:extLst>
      <p:ext uri="{BB962C8B-B14F-4D97-AF65-F5344CB8AC3E}">
        <p14:creationId xmlns:p14="http://schemas.microsoft.com/office/powerpoint/2010/main" val="3102383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Run a Plan and Generate Mocks Against It</a:t>
            </a:r>
            <a:endParaRPr lang="en-US" sz="1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205621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latin typeface="+mn-lt"/>
              </a:rPr>
              <a:t>Open your Terraform Cloud and run a plan against your configuration.</a:t>
            </a:r>
          </a:p>
          <a:p>
            <a:pPr marL="342900" indent="-342900">
              <a:lnSpc>
                <a:spcPct val="150000"/>
              </a:lnSpc>
              <a:buFont typeface="Wingdings" panose="05000000000000000000" pitchFamily="2" charset="2"/>
              <a:buChar char="q"/>
            </a:pPr>
            <a:r>
              <a:rPr lang="en-US" sz="2000" dirty="0">
                <a:latin typeface="+mn-lt"/>
              </a:rPr>
              <a:t>To generate mocks against your plan, click the "Download Sentinel mocks" button.</a:t>
            </a:r>
          </a:p>
          <a:p>
            <a:pPr marL="342900" indent="-342900">
              <a:lnSpc>
                <a:spcPct val="150000"/>
              </a:lnSpc>
              <a:buFont typeface="Wingdings" panose="05000000000000000000" pitchFamily="2" charset="2"/>
              <a:buChar char="q"/>
            </a:pPr>
            <a:r>
              <a:rPr lang="en-US" sz="2000" dirty="0">
                <a:latin typeface="+mn-lt"/>
              </a:rPr>
              <a:t>After a minute, a tar.gz file will be downloaded with 7 mocks.</a:t>
            </a:r>
          </a:p>
          <a:p>
            <a:pPr marL="342900" indent="-342900">
              <a:lnSpc>
                <a:spcPct val="150000"/>
              </a:lnSpc>
              <a:buFont typeface="Wingdings" panose="05000000000000000000" pitchFamily="2" charset="2"/>
              <a:buChar char="q"/>
            </a:pPr>
            <a:r>
              <a:rPr lang="en-US" sz="2000" dirty="0">
                <a:latin typeface="+mn-lt"/>
              </a:rPr>
              <a:t>Extract the mock files from the tar.gz file.</a:t>
            </a:r>
          </a:p>
        </p:txBody>
      </p:sp>
    </p:spTree>
    <p:extLst>
      <p:ext uri="{BB962C8B-B14F-4D97-AF65-F5344CB8AC3E}">
        <p14:creationId xmlns:p14="http://schemas.microsoft.com/office/powerpoint/2010/main" val="3480683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Run a Plan</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Courier New" panose="02070309020205020404" pitchFamily="49" charset="0"/>
              <a:buChar char="o"/>
            </a:pPr>
            <a:endParaRPr lang="en-IN" sz="1800" dirty="0"/>
          </a:p>
        </p:txBody>
      </p:sp>
      <p:pic>
        <p:nvPicPr>
          <p:cNvPr id="4" name="Picture 3">
            <a:extLst>
              <a:ext uri="{FF2B5EF4-FFF2-40B4-BE49-F238E27FC236}">
                <a16:creationId xmlns:a16="http://schemas.microsoft.com/office/drawing/2014/main" id="{7126C836-6993-414A-B127-3CC1708C0DBA}"/>
              </a:ext>
            </a:extLst>
          </p:cNvPr>
          <p:cNvPicPr>
            <a:picLocks noChangeAspect="1"/>
          </p:cNvPicPr>
          <p:nvPr/>
        </p:nvPicPr>
        <p:blipFill>
          <a:blip r:embed="rId2"/>
          <a:stretch>
            <a:fillRect/>
          </a:stretch>
        </p:blipFill>
        <p:spPr>
          <a:xfrm>
            <a:off x="614658" y="1100836"/>
            <a:ext cx="11141913" cy="5121834"/>
          </a:xfrm>
          <a:prstGeom prst="rect">
            <a:avLst/>
          </a:prstGeom>
        </p:spPr>
      </p:pic>
    </p:spTree>
    <p:extLst>
      <p:ext uri="{BB962C8B-B14F-4D97-AF65-F5344CB8AC3E}">
        <p14:creationId xmlns:p14="http://schemas.microsoft.com/office/powerpoint/2010/main" val="1566657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Generate Mocks Against Your Plan</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Courier New" panose="02070309020205020404" pitchFamily="49" charset="0"/>
              <a:buChar char="o"/>
            </a:pPr>
            <a:endParaRPr lang="en-IN" sz="1800" dirty="0"/>
          </a:p>
        </p:txBody>
      </p:sp>
      <p:pic>
        <p:nvPicPr>
          <p:cNvPr id="4" name="Picture 3">
            <a:extLst>
              <a:ext uri="{FF2B5EF4-FFF2-40B4-BE49-F238E27FC236}">
                <a16:creationId xmlns:a16="http://schemas.microsoft.com/office/drawing/2014/main" id="{72871EDA-6F18-4126-A2D7-4125F8442A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5177" y="1150122"/>
            <a:ext cx="10987996" cy="5108174"/>
          </a:xfrm>
          <a:prstGeom prst="rect">
            <a:avLst/>
          </a:prstGeom>
        </p:spPr>
      </p:pic>
    </p:spTree>
    <p:extLst>
      <p:ext uri="{BB962C8B-B14F-4D97-AF65-F5344CB8AC3E}">
        <p14:creationId xmlns:p14="http://schemas.microsoft.com/office/powerpoint/2010/main" val="89972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0"/>
            <a:ext cx="12198348" cy="685800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63" y="-446155"/>
            <a:ext cx="12198350" cy="685800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4F5C4D82-C111-48A9-8AB9-B7FE81E3C36B}"/>
              </a:ext>
            </a:extLst>
          </p:cNvPr>
          <p:cNvSpPr/>
          <p:nvPr/>
        </p:nvSpPr>
        <p:spPr>
          <a:xfrm>
            <a:off x="606425" y="4963886"/>
            <a:ext cx="453118" cy="1122589"/>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35657" y="5094515"/>
            <a:ext cx="256268" cy="861332"/>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40228" y="5094514"/>
            <a:ext cx="10785021" cy="861332"/>
          </a:xfrm>
          <a:prstGeom prst="rect">
            <a:avLst/>
          </a:prstGeom>
          <a:solidFill>
            <a:srgbClr val="2E2E38"/>
          </a:solidFill>
        </p:spPr>
        <p:txBody>
          <a:bodyPr wrap="square" lIns="182880" tIns="182880" rIns="182880" bIns="182880" rtlCol="0" anchor="ctr">
            <a:noAutofit/>
          </a:bodyPr>
          <a:lstStyle/>
          <a:p>
            <a:pPr defTabSz="913943">
              <a:buClr>
                <a:srgbClr val="FFE600"/>
              </a:buClr>
              <a:defRPr/>
            </a:pPr>
            <a:r>
              <a:rPr lang="en-US" sz="2800" dirty="0">
                <a:solidFill>
                  <a:schemeClr val="bg1"/>
                </a:solidFill>
              </a:rPr>
              <a:t>Writing Sentinel Policies for Terraform</a:t>
            </a:r>
            <a:endParaRPr lang="en-US" sz="2800" b="1" dirty="0">
              <a:solidFill>
                <a:schemeClr val="bg1"/>
              </a:solidFill>
              <a:latin typeface="EYInterstate Light"/>
            </a:endParaRPr>
          </a:p>
        </p:txBody>
      </p:sp>
    </p:spTree>
    <p:extLst>
      <p:ext uri="{BB962C8B-B14F-4D97-AF65-F5344CB8AC3E}">
        <p14:creationId xmlns:p14="http://schemas.microsoft.com/office/powerpoint/2010/main" val="37571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0"/>
            <a:ext cx="12198348" cy="685800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63" y="-446155"/>
            <a:ext cx="12198350" cy="685800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4F5C4D82-C111-48A9-8AB9-B7FE81E3C36B}"/>
              </a:ext>
            </a:extLst>
          </p:cNvPr>
          <p:cNvSpPr/>
          <p:nvPr/>
        </p:nvSpPr>
        <p:spPr>
          <a:xfrm>
            <a:off x="606425" y="4963886"/>
            <a:ext cx="453118" cy="1122589"/>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35657" y="5094515"/>
            <a:ext cx="256268" cy="861332"/>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40228" y="5094514"/>
            <a:ext cx="10785021" cy="861332"/>
          </a:xfrm>
          <a:prstGeom prst="rect">
            <a:avLst/>
          </a:prstGeom>
          <a:solidFill>
            <a:srgbClr val="2E2E38"/>
          </a:solidFill>
        </p:spPr>
        <p:txBody>
          <a:bodyPr wrap="square" lIns="182880" tIns="182880" rIns="182880" bIns="182880" rtlCol="0" anchor="ctr">
            <a:noAutofit/>
          </a:bodyPr>
          <a:lstStyle/>
          <a:p>
            <a:pPr marL="0" indent="0" defTabSz="913943">
              <a:buClr>
                <a:srgbClr val="FFE600"/>
              </a:buClr>
              <a:buNone/>
              <a:defRPr/>
            </a:pPr>
            <a:r>
              <a:rPr lang="en-US" sz="2799" b="1" dirty="0">
                <a:solidFill>
                  <a:prstClr val="white"/>
                </a:solidFill>
                <a:latin typeface="EYInterstate Light"/>
              </a:rPr>
              <a:t>Introduction to Sentinel Policy</a:t>
            </a:r>
          </a:p>
        </p:txBody>
      </p:sp>
    </p:spTree>
    <p:extLst>
      <p:ext uri="{BB962C8B-B14F-4D97-AF65-F5344CB8AC3E}">
        <p14:creationId xmlns:p14="http://schemas.microsoft.com/office/powerpoint/2010/main" val="2161269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Write a Terraform Sentinel Policy</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058682"/>
            <a:ext cx="10983256" cy="521638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571500" indent="-571500">
              <a:buFont typeface="Wingdings" panose="05000000000000000000" pitchFamily="2" charset="2"/>
              <a:buChar char="q"/>
            </a:pPr>
            <a:r>
              <a:rPr lang="en-US" sz="2000" dirty="0"/>
              <a:t>In this slide, we will create a Sentinel policy called "</a:t>
            </a:r>
            <a:r>
              <a:rPr lang="en-US" sz="2000" dirty="0">
                <a:solidFill>
                  <a:schemeClr val="tx2"/>
                </a:solidFill>
              </a:rPr>
              <a:t>restrict-aws-rds-cluster.sentinel</a:t>
            </a:r>
            <a:r>
              <a:rPr lang="en-US" sz="2000" dirty="0"/>
              <a:t>" that restricts the AWS RDS Cluster if a specific backup retention period is not set.</a:t>
            </a:r>
          </a:p>
          <a:p>
            <a:endParaRPr lang="en-US" sz="2000" dirty="0"/>
          </a:p>
          <a:p>
            <a:r>
              <a:rPr lang="en-IN" sz="1800" dirty="0"/>
              <a:t># Imports common-functions</a:t>
            </a:r>
          </a:p>
          <a:p>
            <a:r>
              <a:rPr lang="en-IN" sz="1800" dirty="0">
                <a:solidFill>
                  <a:schemeClr val="tx2"/>
                </a:solidFill>
              </a:rPr>
              <a:t>import "tfplan-functions" as tfplan</a:t>
            </a:r>
          </a:p>
          <a:p>
            <a:endParaRPr lang="en-IN" sz="1800" dirty="0"/>
          </a:p>
          <a:p>
            <a:r>
              <a:rPr lang="en-IN" sz="1800" dirty="0"/>
              <a:t># Store the minimum retention period in a varibale</a:t>
            </a:r>
          </a:p>
          <a:p>
            <a:r>
              <a:rPr lang="en-IN" sz="1800" dirty="0">
                <a:solidFill>
                  <a:schemeClr val="tx2"/>
                </a:solidFill>
              </a:rPr>
              <a:t>minimum_retention_period = 7</a:t>
            </a:r>
          </a:p>
          <a:p>
            <a:endParaRPr lang="en-IN" sz="1800" dirty="0"/>
          </a:p>
          <a:p>
            <a:r>
              <a:rPr lang="en-IN" sz="1800" dirty="0"/>
              <a:t># Get all RDS Clusters</a:t>
            </a:r>
          </a:p>
          <a:p>
            <a:r>
              <a:rPr lang="en-IN" sz="1800" dirty="0">
                <a:solidFill>
                  <a:schemeClr val="tx2"/>
                </a:solidFill>
              </a:rPr>
              <a:t>rds_clusters = tfplan.find_resources("aws_rds_cluster")</a:t>
            </a:r>
          </a:p>
          <a:p>
            <a:endParaRPr lang="en-IN" sz="1800" dirty="0"/>
          </a:p>
          <a:p>
            <a:r>
              <a:rPr lang="en-IN" sz="1800" dirty="0"/>
              <a:t># Return all the rds_clusters that violate the rule </a:t>
            </a:r>
          </a:p>
          <a:p>
            <a:r>
              <a:rPr lang="en-IN" sz="1800" dirty="0"/>
              <a:t># "AWS RDS clusters have a backup retention period set to at least 7 days."</a:t>
            </a:r>
          </a:p>
          <a:p>
            <a:r>
              <a:rPr lang="en-IN" sz="1800" dirty="0">
                <a:solidFill>
                  <a:schemeClr val="tx2"/>
                </a:solidFill>
              </a:rPr>
              <a:t>violating_resources = tfplan.filter_attribute_less_than_value(rds_clusters, "backup_retention_period", minimum_retention_period, true)</a:t>
            </a:r>
          </a:p>
          <a:p>
            <a:endParaRPr lang="en-IN" sz="1800" dirty="0"/>
          </a:p>
          <a:p>
            <a:r>
              <a:rPr lang="en-IN" sz="1800" dirty="0"/>
              <a:t># Main rule</a:t>
            </a:r>
          </a:p>
          <a:p>
            <a:r>
              <a:rPr lang="en-IN" sz="1800" dirty="0">
                <a:solidFill>
                  <a:schemeClr val="tx2"/>
                </a:solidFill>
              </a:rPr>
              <a:t>main = rule {</a:t>
            </a:r>
          </a:p>
          <a:p>
            <a:r>
              <a:rPr lang="en-IN" sz="1800" dirty="0">
                <a:solidFill>
                  <a:schemeClr val="tx2"/>
                </a:solidFill>
              </a:rPr>
              <a:t>    length(violating_resources["messages"]) is 0</a:t>
            </a:r>
          </a:p>
          <a:p>
            <a:r>
              <a:rPr lang="en-IN" sz="1800" dirty="0">
                <a:solidFill>
                  <a:schemeClr val="tx2"/>
                </a:solidFill>
              </a:rPr>
              <a:t>}</a:t>
            </a:r>
            <a:endParaRPr lang="en-US" sz="1800" dirty="0">
              <a:solidFill>
                <a:schemeClr val="tx2"/>
              </a:solidFill>
            </a:endParaRPr>
          </a:p>
          <a:p>
            <a:pPr marL="342900" indent="-342900">
              <a:lnSpc>
                <a:spcPct val="150000"/>
              </a:lnSpc>
              <a:buFont typeface="Wingdings" panose="05000000000000000000" pitchFamily="2" charset="2"/>
              <a:buChar char="q"/>
            </a:pPr>
            <a:endParaRPr lang="en-IN" sz="1050" dirty="0"/>
          </a:p>
        </p:txBody>
      </p:sp>
    </p:spTree>
    <p:extLst>
      <p:ext uri="{BB962C8B-B14F-4D97-AF65-F5344CB8AC3E}">
        <p14:creationId xmlns:p14="http://schemas.microsoft.com/office/powerpoint/2010/main" val="2710233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Common Functions</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50449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dirty="0">
                <a:solidFill>
                  <a:schemeClr val="bg1"/>
                </a:solidFill>
                <a:latin typeface="+mn-lt"/>
              </a:rPr>
              <a:t>The Instruqt track in this workshop embeds two Sentinel modules with many common functions that can be used in policies.</a:t>
            </a:r>
          </a:p>
          <a:p>
            <a:pPr marL="342900" indent="-342900">
              <a:lnSpc>
                <a:spcPct val="150000"/>
              </a:lnSpc>
              <a:buFont typeface="Wingdings" panose="05000000000000000000" pitchFamily="2" charset="2"/>
              <a:buChar char="q"/>
            </a:pPr>
            <a:r>
              <a:rPr lang="en-US" dirty="0">
                <a:solidFill>
                  <a:schemeClr val="bg1"/>
                </a:solidFill>
                <a:latin typeface="+mn-lt"/>
              </a:rPr>
              <a:t>These are copies of the functions located </a:t>
            </a:r>
            <a:r>
              <a:rPr lang="en-US" dirty="0">
                <a:solidFill>
                  <a:schemeClr val="bg1"/>
                </a:solidFill>
                <a:latin typeface="+mn-lt"/>
                <a:hlinkClick r:id="rId2">
                  <a:extLst>
                    <a:ext uri="{A12FA001-AC4F-418D-AE19-62706E023703}">
                      <ahyp:hlinkClr xmlns:ahyp="http://schemas.microsoft.com/office/drawing/2018/hyperlinkcolor" val="tx"/>
                    </a:ext>
                  </a:extLst>
                </a:hlinkClick>
              </a:rPr>
              <a:t>here</a:t>
            </a:r>
            <a:r>
              <a:rPr lang="en-US" dirty="0">
                <a:solidFill>
                  <a:schemeClr val="bg1"/>
                </a:solidFill>
                <a:latin typeface="+mn-lt"/>
              </a:rPr>
              <a:t>.</a:t>
            </a:r>
          </a:p>
          <a:p>
            <a:pPr marL="342900" indent="-342900">
              <a:lnSpc>
                <a:spcPct val="150000"/>
              </a:lnSpc>
              <a:buFont typeface="Wingdings" panose="05000000000000000000" pitchFamily="2" charset="2"/>
              <a:buChar char="q"/>
            </a:pPr>
            <a:r>
              <a:rPr lang="en-US" dirty="0">
                <a:solidFill>
                  <a:schemeClr val="bg1"/>
                </a:solidFill>
                <a:latin typeface="+mn-lt"/>
              </a:rPr>
              <a:t>The policy we just examined called the following functions:</a:t>
            </a:r>
          </a:p>
          <a:p>
            <a:pPr marL="742950" lvl="1" indent="-285750">
              <a:lnSpc>
                <a:spcPct val="150000"/>
              </a:lnSpc>
              <a:buFont typeface="Wingdings" panose="05000000000000000000" pitchFamily="2" charset="2"/>
              <a:buChar char="Ø"/>
            </a:pPr>
            <a:r>
              <a:rPr lang="en-US" dirty="0">
                <a:solidFill>
                  <a:schemeClr val="tx2"/>
                </a:solidFill>
              </a:rPr>
              <a:t>fi</a:t>
            </a:r>
            <a:r>
              <a:rPr lang="en-US" b="1" dirty="0">
                <a:solidFill>
                  <a:schemeClr val="tx2"/>
                </a:solidFill>
              </a:rPr>
              <a:t>nd_resources(type)</a:t>
            </a:r>
          </a:p>
          <a:p>
            <a:pPr marL="742950" lvl="1" indent="-285750">
              <a:lnSpc>
                <a:spcPct val="150000"/>
              </a:lnSpc>
              <a:buFont typeface="Wingdings" panose="05000000000000000000" pitchFamily="2" charset="2"/>
              <a:buChar char="Ø"/>
            </a:pPr>
            <a:r>
              <a:rPr lang="en-US" b="1" dirty="0">
                <a:solidFill>
                  <a:schemeClr val="tx2"/>
                </a:solidFill>
              </a:rPr>
              <a:t>filter_attribute_not_in_list(resources, attr, allowed, prtmsg)</a:t>
            </a:r>
          </a:p>
          <a:p>
            <a:pPr marL="342900" indent="-342900">
              <a:lnSpc>
                <a:spcPct val="150000"/>
              </a:lnSpc>
              <a:buFont typeface="Wingdings" panose="05000000000000000000" pitchFamily="2" charset="2"/>
              <a:buChar char="q"/>
            </a:pPr>
            <a:r>
              <a:rPr lang="en-US" dirty="0">
                <a:solidFill>
                  <a:schemeClr val="bg1"/>
                </a:solidFill>
                <a:latin typeface="+mn-lt"/>
              </a:rPr>
              <a:t>There are other find and filter functions in the above modules.</a:t>
            </a:r>
          </a:p>
          <a:p>
            <a:pPr marL="342900" indent="-342900">
              <a:lnSpc>
                <a:spcPct val="150000"/>
              </a:lnSpc>
              <a:buFont typeface="Wingdings" panose="05000000000000000000" pitchFamily="2" charset="2"/>
              <a:buChar char="q"/>
            </a:pPr>
            <a:r>
              <a:rPr lang="en-US" dirty="0">
                <a:solidFill>
                  <a:schemeClr val="bg1"/>
                </a:solidFill>
                <a:latin typeface="+mn-lt"/>
              </a:rPr>
              <a:t>The filter functions print all violations if prtmsg is true.</a:t>
            </a:r>
          </a:p>
          <a:p>
            <a:pPr marL="342900" indent="-342900">
              <a:lnSpc>
                <a:spcPct val="150000"/>
              </a:lnSpc>
              <a:buFont typeface="Wingdings" panose="05000000000000000000" pitchFamily="2" charset="2"/>
              <a:buChar char="q"/>
            </a:pPr>
            <a:r>
              <a:rPr lang="en-US" dirty="0">
                <a:solidFill>
                  <a:schemeClr val="bg1"/>
                </a:solidFill>
                <a:latin typeface="+mn-lt"/>
              </a:rPr>
              <a:t>Additionally, the filter functions call a very useful function:</a:t>
            </a:r>
            <a:r>
              <a:rPr lang="en-US" dirty="0">
                <a:latin typeface="+mn-lt"/>
              </a:rPr>
              <a:t> </a:t>
            </a:r>
          </a:p>
          <a:p>
            <a:pPr marL="742950" lvl="1" indent="-285750">
              <a:lnSpc>
                <a:spcPct val="150000"/>
              </a:lnSpc>
              <a:buFont typeface="Wingdings" panose="05000000000000000000" pitchFamily="2" charset="2"/>
              <a:buChar char="Ø"/>
            </a:pPr>
            <a:r>
              <a:rPr lang="en-US" b="1" dirty="0">
                <a:solidFill>
                  <a:schemeClr val="tx2"/>
                </a:solidFill>
              </a:rPr>
              <a:t>evaluate_attribute(r, attribute)</a:t>
            </a:r>
          </a:p>
        </p:txBody>
      </p:sp>
    </p:spTree>
    <p:extLst>
      <p:ext uri="{BB962C8B-B14F-4D97-AF65-F5344CB8AC3E}">
        <p14:creationId xmlns:p14="http://schemas.microsoft.com/office/powerpoint/2010/main" val="167885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Set Up the Test Cases Directory for the CLI</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t>To test your policy with the Sentinel CLI, you first need to set up test cases that use the tfplan/v2 mock you generated earlier.</a:t>
            </a:r>
          </a:p>
          <a:p>
            <a:pPr marL="342900" indent="-342900">
              <a:lnSpc>
                <a:spcPct val="150000"/>
              </a:lnSpc>
              <a:buFont typeface="Wingdings" panose="05000000000000000000" pitchFamily="2" charset="2"/>
              <a:buChar char="q"/>
            </a:pPr>
            <a:r>
              <a:rPr lang="en-US" sz="2000" dirty="0"/>
              <a:t>Under the directory containing your policy, create a </a:t>
            </a:r>
            <a:r>
              <a:rPr lang="en-US" sz="2000" b="1" dirty="0">
                <a:solidFill>
                  <a:schemeClr val="tx2"/>
                </a:solidFill>
              </a:rPr>
              <a:t>test</a:t>
            </a:r>
            <a:r>
              <a:rPr lang="en-US" sz="2000" dirty="0"/>
              <a:t> directory.</a:t>
            </a:r>
          </a:p>
          <a:p>
            <a:pPr marL="342900" indent="-342900">
              <a:lnSpc>
                <a:spcPct val="150000"/>
              </a:lnSpc>
              <a:buFont typeface="Wingdings" panose="05000000000000000000" pitchFamily="2" charset="2"/>
              <a:buChar char="q"/>
            </a:pPr>
            <a:r>
              <a:rPr lang="en-US" sz="2000" dirty="0"/>
              <a:t>Under the test directory, create a directory with the same name as your policy, but without the ".sentinel" extension.</a:t>
            </a:r>
          </a:p>
          <a:p>
            <a:pPr marL="342900" indent="-342900">
              <a:lnSpc>
                <a:spcPct val="150000"/>
              </a:lnSpc>
              <a:buFont typeface="Wingdings" panose="05000000000000000000" pitchFamily="2" charset="2"/>
              <a:buChar char="q"/>
            </a:pPr>
            <a:r>
              <a:rPr lang="en-US" sz="2000" dirty="0"/>
              <a:t>So, for our </a:t>
            </a:r>
            <a:r>
              <a:rPr lang="en-US" sz="2000" b="1" dirty="0">
                <a:solidFill>
                  <a:schemeClr val="tx2"/>
                </a:solidFill>
              </a:rPr>
              <a:t>restrict-aws-rds-cluster.sentinel</a:t>
            </a:r>
            <a:r>
              <a:rPr lang="en-US" sz="2000" b="1" dirty="0"/>
              <a:t> </a:t>
            </a:r>
            <a:r>
              <a:rPr lang="en-US" sz="2000" dirty="0"/>
              <a:t>policy, we create the </a:t>
            </a:r>
            <a:r>
              <a:rPr lang="en-US" sz="2000" b="1" dirty="0">
                <a:solidFill>
                  <a:schemeClr val="tx2"/>
                </a:solidFill>
              </a:rPr>
              <a:t>restrict-aws-rds-cluster</a:t>
            </a:r>
            <a:r>
              <a:rPr lang="en-US" sz="2000" dirty="0"/>
              <a:t> directory under the test directory.</a:t>
            </a:r>
          </a:p>
          <a:p>
            <a:pPr marL="342900" indent="-342900">
              <a:lnSpc>
                <a:spcPct val="150000"/>
              </a:lnSpc>
              <a:buFont typeface="Wingdings" panose="05000000000000000000" pitchFamily="2" charset="2"/>
              <a:buChar char="q"/>
            </a:pPr>
            <a:endParaRPr lang="en-IN" sz="1050" dirty="0"/>
          </a:p>
        </p:txBody>
      </p:sp>
    </p:spTree>
    <p:extLst>
      <p:ext uri="{BB962C8B-B14F-4D97-AF65-F5344CB8AC3E}">
        <p14:creationId xmlns:p14="http://schemas.microsoft.com/office/powerpoint/2010/main" val="71113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Copy Mocks and Create Test Cases</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t>Copy the </a:t>
            </a:r>
            <a:r>
              <a:rPr lang="en-US" sz="2000" b="1" dirty="0">
                <a:solidFill>
                  <a:schemeClr val="tx2"/>
                </a:solidFill>
              </a:rPr>
              <a:t>mock-tfplan-v2.sentinel </a:t>
            </a:r>
            <a:r>
              <a:rPr lang="en-US" sz="2000" dirty="0"/>
              <a:t>mock file that you downloaded and extracted from your workspace.</a:t>
            </a:r>
          </a:p>
          <a:p>
            <a:pPr marL="342900" indent="-342900">
              <a:lnSpc>
                <a:spcPct val="150000"/>
              </a:lnSpc>
              <a:buFont typeface="Wingdings" panose="05000000000000000000" pitchFamily="2" charset="2"/>
              <a:buChar char="q"/>
            </a:pPr>
            <a:r>
              <a:rPr lang="en-US" sz="2000" dirty="0"/>
              <a:t>Paste it inside the </a:t>
            </a:r>
            <a:r>
              <a:rPr lang="en-US" sz="2000" b="1" dirty="0">
                <a:solidFill>
                  <a:schemeClr val="tx2"/>
                </a:solidFill>
              </a:rPr>
              <a:t>test/ restrict-aws-rds-cluster </a:t>
            </a:r>
            <a:r>
              <a:rPr lang="en-US" sz="2000" dirty="0"/>
              <a:t>folder</a:t>
            </a:r>
          </a:p>
          <a:p>
            <a:pPr marL="342900" indent="-342900">
              <a:lnSpc>
                <a:spcPct val="150000"/>
              </a:lnSpc>
              <a:buFont typeface="Wingdings" panose="05000000000000000000" pitchFamily="2" charset="2"/>
              <a:buChar char="q"/>
            </a:pPr>
            <a:r>
              <a:rPr lang="en-US" sz="2000" dirty="0"/>
              <a:t>Change the name of the mock file to </a:t>
            </a:r>
            <a:r>
              <a:rPr lang="en-US" sz="2000" b="1" dirty="0">
                <a:solidFill>
                  <a:schemeClr val="tx2"/>
                </a:solidFill>
              </a:rPr>
              <a:t>mock-tfplan-pass.sentinel</a:t>
            </a:r>
            <a:r>
              <a:rPr lang="en-US" sz="2000" dirty="0"/>
              <a:t>.</a:t>
            </a:r>
          </a:p>
          <a:p>
            <a:pPr marL="342900" indent="-342900">
              <a:lnSpc>
                <a:spcPct val="150000"/>
              </a:lnSpc>
              <a:buFont typeface="Wingdings" panose="05000000000000000000" pitchFamily="2" charset="2"/>
              <a:buChar char="q"/>
            </a:pPr>
            <a:r>
              <a:rPr lang="en-US" sz="2000" dirty="0"/>
              <a:t>Create a second copy of the file called </a:t>
            </a:r>
            <a:r>
              <a:rPr lang="en-US" sz="2000" b="1" dirty="0">
                <a:solidFill>
                  <a:schemeClr val="tx2"/>
                </a:solidFill>
              </a:rPr>
              <a:t>mock-tfplan-fail.sentinel</a:t>
            </a:r>
            <a:r>
              <a:rPr lang="en-US" sz="2000" dirty="0"/>
              <a:t>.</a:t>
            </a:r>
          </a:p>
          <a:p>
            <a:pPr marL="342900" indent="-342900">
              <a:lnSpc>
                <a:spcPct val="150000"/>
              </a:lnSpc>
              <a:buFont typeface="Wingdings" panose="05000000000000000000" pitchFamily="2" charset="2"/>
              <a:buChar char="q"/>
            </a:pPr>
            <a:r>
              <a:rPr lang="en-US" sz="2000" dirty="0"/>
              <a:t>Create </a:t>
            </a:r>
            <a:r>
              <a:rPr lang="en-US" sz="2000" b="1" dirty="0">
                <a:solidFill>
                  <a:schemeClr val="tx2"/>
                </a:solidFill>
              </a:rPr>
              <a:t>pass.hcl</a:t>
            </a:r>
            <a:r>
              <a:rPr lang="en-US" sz="2000" dirty="0">
                <a:solidFill>
                  <a:schemeClr val="tx2"/>
                </a:solidFill>
              </a:rPr>
              <a:t> </a:t>
            </a:r>
            <a:r>
              <a:rPr lang="en-US" sz="2000" dirty="0"/>
              <a:t>and </a:t>
            </a:r>
            <a:r>
              <a:rPr lang="en-US" sz="2000" b="1" dirty="0">
                <a:solidFill>
                  <a:schemeClr val="tx2"/>
                </a:solidFill>
              </a:rPr>
              <a:t>fail.hcl</a:t>
            </a:r>
            <a:r>
              <a:rPr lang="en-US" sz="2000" dirty="0">
                <a:solidFill>
                  <a:schemeClr val="tx2"/>
                </a:solidFill>
              </a:rPr>
              <a:t> </a:t>
            </a:r>
            <a:r>
              <a:rPr lang="en-US" sz="2000" dirty="0"/>
              <a:t>files that have the text on the next two slides respectively.</a:t>
            </a:r>
          </a:p>
          <a:p>
            <a:pPr marL="342900" indent="-342900">
              <a:lnSpc>
                <a:spcPct val="150000"/>
              </a:lnSpc>
              <a:buFont typeface="Wingdings" panose="05000000000000000000" pitchFamily="2" charset="2"/>
              <a:buChar char="q"/>
            </a:pPr>
            <a:endParaRPr lang="en-IN" sz="1050" dirty="0"/>
          </a:p>
        </p:txBody>
      </p:sp>
    </p:spTree>
    <p:extLst>
      <p:ext uri="{BB962C8B-B14F-4D97-AF65-F5344CB8AC3E}">
        <p14:creationId xmlns:p14="http://schemas.microsoft.com/office/powerpoint/2010/main" val="1506398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The pass.hcl Test Case</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78204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r>
              <a:rPr lang="en-IN" sz="2000" b="0" dirty="0">
                <a:effectLst/>
                <a:latin typeface="+mn-lt"/>
              </a:rPr>
              <a:t>module "tfplan-functions" {</a:t>
            </a:r>
          </a:p>
          <a:p>
            <a:r>
              <a:rPr lang="en-IN" sz="2000" b="0" dirty="0">
                <a:effectLst/>
                <a:latin typeface="+mn-lt"/>
              </a:rPr>
              <a:t>    source = "../../common-functions/tfplan-functions/tfplan-functions.sentinel"</a:t>
            </a:r>
          </a:p>
          <a:p>
            <a:r>
              <a:rPr lang="en-IN" sz="2000" b="0" dirty="0">
                <a:effectLst/>
                <a:latin typeface="+mn-lt"/>
              </a:rPr>
              <a:t>}</a:t>
            </a:r>
          </a:p>
          <a:p>
            <a:br>
              <a:rPr lang="en-IN" sz="2000" b="0" dirty="0">
                <a:effectLst/>
                <a:latin typeface="+mn-lt"/>
              </a:rPr>
            </a:br>
            <a:r>
              <a:rPr lang="en-IN" sz="2000" b="0" dirty="0">
                <a:effectLst/>
                <a:latin typeface="+mn-lt"/>
              </a:rPr>
              <a:t>mock "tfplan/v2" {</a:t>
            </a:r>
          </a:p>
          <a:p>
            <a:r>
              <a:rPr lang="en-IN" sz="2000" b="0" dirty="0">
                <a:effectLst/>
                <a:latin typeface="+mn-lt"/>
              </a:rPr>
              <a:t>  module {</a:t>
            </a:r>
          </a:p>
          <a:p>
            <a:r>
              <a:rPr lang="en-IN" sz="2000" b="0" dirty="0">
                <a:effectLst/>
                <a:latin typeface="+mn-lt"/>
              </a:rPr>
              <a:t>    source = "mock-tfplan-pass.sentinel"</a:t>
            </a:r>
          </a:p>
          <a:p>
            <a:r>
              <a:rPr lang="en-IN" sz="2000" b="0" dirty="0">
                <a:effectLst/>
                <a:latin typeface="+mn-lt"/>
              </a:rPr>
              <a:t>  }</a:t>
            </a:r>
          </a:p>
          <a:p>
            <a:r>
              <a:rPr lang="en-IN" sz="2000" b="0" dirty="0">
                <a:effectLst/>
                <a:latin typeface="+mn-lt"/>
              </a:rPr>
              <a:t>}</a:t>
            </a:r>
          </a:p>
          <a:p>
            <a:br>
              <a:rPr lang="en-IN" sz="2000" b="0" dirty="0">
                <a:effectLst/>
                <a:latin typeface="+mn-lt"/>
              </a:rPr>
            </a:br>
            <a:r>
              <a:rPr lang="en-IN" sz="2000" b="0" dirty="0">
                <a:effectLst/>
                <a:latin typeface="+mn-lt"/>
              </a:rPr>
              <a:t>test {</a:t>
            </a:r>
          </a:p>
          <a:p>
            <a:r>
              <a:rPr lang="en-IN" sz="2000" b="0" dirty="0">
                <a:effectLst/>
                <a:latin typeface="+mn-lt"/>
              </a:rPr>
              <a:t>    rules = {</a:t>
            </a:r>
          </a:p>
          <a:p>
            <a:r>
              <a:rPr lang="en-IN" sz="2000" b="0" dirty="0">
                <a:effectLst/>
                <a:latin typeface="+mn-lt"/>
              </a:rPr>
              <a:t>        main = true</a:t>
            </a:r>
          </a:p>
          <a:p>
            <a:r>
              <a:rPr lang="en-IN" sz="2000" b="0" dirty="0">
                <a:effectLst/>
                <a:latin typeface="+mn-lt"/>
              </a:rPr>
              <a:t>    }</a:t>
            </a:r>
          </a:p>
          <a:p>
            <a:r>
              <a:rPr lang="en-IN" sz="2000" b="0" dirty="0">
                <a:effectLst/>
                <a:latin typeface="+mn-lt"/>
              </a:rPr>
              <a:t>}</a:t>
            </a:r>
          </a:p>
          <a:p>
            <a:br>
              <a:rPr lang="en-IN" sz="2000" b="0" dirty="0">
                <a:effectLst/>
                <a:latin typeface="+mn-lt"/>
              </a:rPr>
            </a:br>
            <a:endParaRPr lang="en-IN" sz="2000" b="0" dirty="0">
              <a:effectLst/>
              <a:latin typeface="+mn-lt"/>
            </a:endParaRPr>
          </a:p>
          <a:p>
            <a:pPr marL="22225" indent="0">
              <a:lnSpc>
                <a:spcPct val="90000"/>
              </a:lnSpc>
              <a:buNone/>
            </a:pPr>
            <a:endParaRPr lang="en-US" sz="2800" dirty="0">
              <a:latin typeface="+mn-lt"/>
            </a:endParaRPr>
          </a:p>
        </p:txBody>
      </p:sp>
    </p:spTree>
    <p:extLst>
      <p:ext uri="{BB962C8B-B14F-4D97-AF65-F5344CB8AC3E}">
        <p14:creationId xmlns:p14="http://schemas.microsoft.com/office/powerpoint/2010/main" val="1220294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The fail.hcl Test Case</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62202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r>
              <a:rPr lang="en-IN" sz="2000" b="0" dirty="0">
                <a:effectLst/>
                <a:latin typeface="+mn-lt"/>
              </a:rPr>
              <a:t>module "tfplan-functions" {</a:t>
            </a:r>
          </a:p>
          <a:p>
            <a:r>
              <a:rPr lang="en-IN" sz="2000" b="0" dirty="0">
                <a:effectLst/>
                <a:latin typeface="+mn-lt"/>
              </a:rPr>
              <a:t>    source = "../../common-functions/tfplan-functions/tfplan-functions.sentinel"</a:t>
            </a:r>
          </a:p>
          <a:p>
            <a:r>
              <a:rPr lang="en-IN" sz="2000" b="0" dirty="0">
                <a:effectLst/>
                <a:latin typeface="+mn-lt"/>
              </a:rPr>
              <a:t>}</a:t>
            </a:r>
          </a:p>
          <a:p>
            <a:br>
              <a:rPr lang="en-IN" sz="2000" b="0" dirty="0">
                <a:effectLst/>
                <a:latin typeface="+mn-lt"/>
              </a:rPr>
            </a:br>
            <a:r>
              <a:rPr lang="en-IN" sz="2000" b="0" dirty="0">
                <a:effectLst/>
                <a:latin typeface="+mn-lt"/>
              </a:rPr>
              <a:t>mock "tfplan/v2" {</a:t>
            </a:r>
          </a:p>
          <a:p>
            <a:r>
              <a:rPr lang="en-IN" sz="2000" b="0" dirty="0">
                <a:effectLst/>
                <a:latin typeface="+mn-lt"/>
              </a:rPr>
              <a:t>  module {</a:t>
            </a:r>
          </a:p>
          <a:p>
            <a:r>
              <a:rPr lang="en-IN" sz="2000" b="0" dirty="0">
                <a:effectLst/>
                <a:latin typeface="+mn-lt"/>
              </a:rPr>
              <a:t>    source = "mock-tfplan-fail.sentinel"</a:t>
            </a:r>
          </a:p>
          <a:p>
            <a:r>
              <a:rPr lang="en-IN" sz="2000" b="0" dirty="0">
                <a:effectLst/>
                <a:latin typeface="+mn-lt"/>
              </a:rPr>
              <a:t>  }</a:t>
            </a:r>
          </a:p>
          <a:p>
            <a:r>
              <a:rPr lang="en-IN" sz="2000" b="0" dirty="0">
                <a:effectLst/>
                <a:latin typeface="+mn-lt"/>
              </a:rPr>
              <a:t>}</a:t>
            </a:r>
          </a:p>
          <a:p>
            <a:br>
              <a:rPr lang="en-IN" sz="2000" b="0" dirty="0">
                <a:effectLst/>
                <a:latin typeface="+mn-lt"/>
              </a:rPr>
            </a:br>
            <a:r>
              <a:rPr lang="en-IN" sz="2000" b="0" dirty="0">
                <a:effectLst/>
                <a:latin typeface="+mn-lt"/>
              </a:rPr>
              <a:t>test {</a:t>
            </a:r>
          </a:p>
          <a:p>
            <a:r>
              <a:rPr lang="en-IN" sz="2000" b="0" dirty="0">
                <a:effectLst/>
                <a:latin typeface="+mn-lt"/>
              </a:rPr>
              <a:t>    rules = {</a:t>
            </a:r>
          </a:p>
          <a:p>
            <a:r>
              <a:rPr lang="en-IN" sz="2000" b="0" dirty="0">
                <a:effectLst/>
                <a:latin typeface="+mn-lt"/>
              </a:rPr>
              <a:t>        main = false</a:t>
            </a:r>
          </a:p>
          <a:p>
            <a:r>
              <a:rPr lang="en-IN" sz="2000" b="0" dirty="0">
                <a:effectLst/>
                <a:latin typeface="+mn-lt"/>
              </a:rPr>
              <a:t>    }</a:t>
            </a:r>
          </a:p>
          <a:p>
            <a:r>
              <a:rPr lang="en-IN" sz="2000" b="0" dirty="0">
                <a:effectLst/>
                <a:latin typeface="+mn-lt"/>
              </a:rPr>
              <a:t>}</a:t>
            </a:r>
          </a:p>
        </p:txBody>
      </p:sp>
    </p:spTree>
    <p:extLst>
      <p:ext uri="{BB962C8B-B14F-4D97-AF65-F5344CB8AC3E}">
        <p14:creationId xmlns:p14="http://schemas.microsoft.com/office/powerpoint/2010/main" val="584314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Edit the Pass and Fail Mocks</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32047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t>Edit the mock-tfplan-pass.sentinel mock file and make sure that all values of </a:t>
            </a:r>
            <a:r>
              <a:rPr lang="en-US" sz="2000" b="1" dirty="0">
                <a:solidFill>
                  <a:schemeClr val="tx2"/>
                </a:solidFill>
              </a:rPr>
              <a:t>backup_retention_period</a:t>
            </a:r>
            <a:r>
              <a:rPr lang="en-US" sz="2000" dirty="0">
                <a:solidFill>
                  <a:schemeClr val="tx2"/>
                </a:solidFill>
              </a:rPr>
              <a:t> </a:t>
            </a:r>
            <a:r>
              <a:rPr lang="en-US" sz="2000" dirty="0"/>
              <a:t>are set to a value such as </a:t>
            </a:r>
            <a:r>
              <a:rPr lang="en-US" sz="2000" b="1" dirty="0"/>
              <a:t>“</a:t>
            </a:r>
            <a:r>
              <a:rPr lang="en-US" sz="2000" b="1" dirty="0">
                <a:solidFill>
                  <a:schemeClr val="tx2"/>
                </a:solidFill>
              </a:rPr>
              <a:t>8</a:t>
            </a:r>
            <a:r>
              <a:rPr lang="en-US" sz="2000" b="1" dirty="0"/>
              <a:t>"</a:t>
            </a:r>
            <a:r>
              <a:rPr lang="en-US" sz="2000" dirty="0"/>
              <a:t>.</a:t>
            </a:r>
          </a:p>
          <a:p>
            <a:pPr marL="342900" indent="-342900">
              <a:lnSpc>
                <a:spcPct val="150000"/>
              </a:lnSpc>
              <a:buFont typeface="Wingdings" panose="05000000000000000000" pitchFamily="2" charset="2"/>
              <a:buChar char="q"/>
            </a:pPr>
            <a:r>
              <a:rPr lang="en-US" sz="2000" dirty="0"/>
              <a:t>Edit the mock-tfplan-fail.sentinel mock file and make sure that at least one value of </a:t>
            </a:r>
            <a:r>
              <a:rPr lang="en-US" sz="2000" b="1" dirty="0">
                <a:solidFill>
                  <a:schemeClr val="tx2"/>
                </a:solidFill>
              </a:rPr>
              <a:t>backup_retention_period</a:t>
            </a:r>
            <a:r>
              <a:rPr lang="en-US" sz="2000" dirty="0">
                <a:solidFill>
                  <a:schemeClr val="tx2"/>
                </a:solidFill>
              </a:rPr>
              <a:t> </a:t>
            </a:r>
            <a:r>
              <a:rPr lang="en-US" sz="2000" dirty="0"/>
              <a:t>is set to a value such as </a:t>
            </a:r>
            <a:r>
              <a:rPr lang="en-US" sz="2000" b="1" dirty="0"/>
              <a:t>“</a:t>
            </a:r>
            <a:r>
              <a:rPr lang="en-US" sz="2000" b="1" dirty="0">
                <a:solidFill>
                  <a:schemeClr val="tx2"/>
                </a:solidFill>
              </a:rPr>
              <a:t>5</a:t>
            </a:r>
            <a:r>
              <a:rPr lang="en-US" sz="2000" b="1" dirty="0"/>
              <a:t>"</a:t>
            </a:r>
            <a:r>
              <a:rPr lang="en-US" sz="2000" dirty="0"/>
              <a:t>.</a:t>
            </a:r>
          </a:p>
          <a:p>
            <a:pPr marL="342900" indent="-342900">
              <a:lnSpc>
                <a:spcPct val="150000"/>
              </a:lnSpc>
              <a:buFont typeface="Wingdings" panose="05000000000000000000" pitchFamily="2" charset="2"/>
              <a:buChar char="q"/>
            </a:pPr>
            <a:r>
              <a:rPr lang="en-US" sz="2000" dirty="0"/>
              <a:t>You should always have at least 1 fail and 1 pass test case.</a:t>
            </a:r>
          </a:p>
          <a:p>
            <a:pPr marL="342900" indent="-342900">
              <a:lnSpc>
                <a:spcPct val="150000"/>
              </a:lnSpc>
              <a:buFont typeface="Wingdings" panose="05000000000000000000" pitchFamily="2" charset="2"/>
              <a:buChar char="q"/>
            </a:pPr>
            <a:r>
              <a:rPr lang="en-US" sz="2000" dirty="0"/>
              <a:t>Sometimes, you will want multiple fail test cases and corresponding mocks.</a:t>
            </a:r>
          </a:p>
          <a:p>
            <a:pPr marL="342900" indent="-342900">
              <a:lnSpc>
                <a:spcPct val="150000"/>
              </a:lnSpc>
              <a:buFont typeface="Wingdings" panose="05000000000000000000" pitchFamily="2" charset="2"/>
              <a:buChar char="q"/>
            </a:pPr>
            <a:r>
              <a:rPr lang="en-US" sz="2000" dirty="0"/>
              <a:t>You might even want more than 1 pass test case and mock.</a:t>
            </a:r>
          </a:p>
          <a:p>
            <a:pPr marL="342900" indent="-342900">
              <a:lnSpc>
                <a:spcPct val="150000"/>
              </a:lnSpc>
              <a:buFont typeface="Wingdings" panose="05000000000000000000" pitchFamily="2" charset="2"/>
              <a:buChar char="q"/>
            </a:pPr>
            <a:endParaRPr lang="en-IN" sz="1050" dirty="0"/>
          </a:p>
        </p:txBody>
      </p:sp>
    </p:spTree>
    <p:extLst>
      <p:ext uri="{BB962C8B-B14F-4D97-AF65-F5344CB8AC3E}">
        <p14:creationId xmlns:p14="http://schemas.microsoft.com/office/powerpoint/2010/main" val="696725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0"/>
            <a:ext cx="12198348" cy="685800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63" y="-446155"/>
            <a:ext cx="12198350" cy="685800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6" name="Rectangle 5">
            <a:extLst>
              <a:ext uri="{FF2B5EF4-FFF2-40B4-BE49-F238E27FC236}">
                <a16:creationId xmlns:a16="http://schemas.microsoft.com/office/drawing/2014/main" id="{4F5C4D82-C111-48A9-8AB9-B7FE81E3C36B}"/>
              </a:ext>
            </a:extLst>
          </p:cNvPr>
          <p:cNvSpPr/>
          <p:nvPr/>
        </p:nvSpPr>
        <p:spPr>
          <a:xfrm>
            <a:off x="606425" y="4963886"/>
            <a:ext cx="453118" cy="1122589"/>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35657" y="5094515"/>
            <a:ext cx="256268" cy="861332"/>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40228" y="5094514"/>
            <a:ext cx="10785021" cy="861332"/>
          </a:xfrm>
          <a:prstGeom prst="rect">
            <a:avLst/>
          </a:prstGeom>
          <a:solidFill>
            <a:srgbClr val="2E2E38"/>
          </a:solidFill>
        </p:spPr>
        <p:txBody>
          <a:bodyPr wrap="square" lIns="182880" tIns="182880" rIns="182880" bIns="182880" rtlCol="0" anchor="ctr">
            <a:noAutofit/>
          </a:bodyPr>
          <a:lstStyle/>
          <a:p>
            <a:pPr marL="0" indent="0" defTabSz="913943">
              <a:buClr>
                <a:srgbClr val="FFE600"/>
              </a:buClr>
              <a:buNone/>
              <a:defRPr/>
            </a:pPr>
            <a:r>
              <a:rPr lang="en-US" sz="2800" dirty="0">
                <a:solidFill>
                  <a:schemeClr val="bg1"/>
                </a:solidFill>
              </a:rPr>
              <a:t>Testing Sentinel Policies for Terraform</a:t>
            </a:r>
            <a:endParaRPr lang="en-US" sz="700" b="1" dirty="0">
              <a:solidFill>
                <a:schemeClr val="bg1"/>
              </a:solidFill>
              <a:latin typeface="EYInterstate Light"/>
            </a:endParaRPr>
          </a:p>
        </p:txBody>
      </p:sp>
    </p:spTree>
    <p:extLst>
      <p:ext uri="{BB962C8B-B14F-4D97-AF65-F5344CB8AC3E}">
        <p14:creationId xmlns:p14="http://schemas.microsoft.com/office/powerpoint/2010/main" val="1823261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Test Your Policy with the CLI</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430198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latin typeface="+mn-lt"/>
              </a:rPr>
              <a:t>Now that you have set up your test cases, you can test your policy with the Sentinel CLI.</a:t>
            </a:r>
          </a:p>
          <a:p>
            <a:pPr marL="342900" indent="-342900">
              <a:lnSpc>
                <a:spcPct val="150000"/>
              </a:lnSpc>
              <a:buFont typeface="Wingdings" panose="05000000000000000000" pitchFamily="2" charset="2"/>
              <a:buChar char="q"/>
            </a:pPr>
            <a:r>
              <a:rPr lang="en-US" sz="2000" dirty="0">
                <a:latin typeface="+mn-lt"/>
              </a:rPr>
              <a:t>Navigate back to the directory containing your policy.</a:t>
            </a:r>
          </a:p>
          <a:p>
            <a:pPr marL="342900" indent="-342900">
              <a:lnSpc>
                <a:spcPct val="150000"/>
              </a:lnSpc>
              <a:buFont typeface="Wingdings" panose="05000000000000000000" pitchFamily="2" charset="2"/>
              <a:buChar char="q"/>
            </a:pPr>
            <a:r>
              <a:rPr lang="en-US" sz="2000" dirty="0">
                <a:latin typeface="+mn-lt"/>
              </a:rPr>
              <a:t>Run the following command:</a:t>
            </a:r>
          </a:p>
          <a:p>
            <a:pPr marL="822325" lvl="1" indent="-342900">
              <a:lnSpc>
                <a:spcPct val="150000"/>
              </a:lnSpc>
              <a:buFont typeface="Wingdings" panose="05000000000000000000" pitchFamily="2" charset="2"/>
              <a:buChar char="Ø"/>
            </a:pPr>
            <a:r>
              <a:rPr lang="en-US" sz="1600" dirty="0">
                <a:solidFill>
                  <a:schemeClr val="tx2"/>
                </a:solidFill>
                <a:latin typeface="+mn-lt"/>
              </a:rPr>
              <a:t>sentinel test restrict-</a:t>
            </a:r>
            <a:r>
              <a:rPr lang="en-US" sz="1600" dirty="0">
                <a:solidFill>
                  <a:schemeClr val="tx2"/>
                </a:solidFill>
              </a:rPr>
              <a:t>aws-rds-cluster</a:t>
            </a:r>
            <a:r>
              <a:rPr lang="en-US" sz="1600" dirty="0">
                <a:solidFill>
                  <a:schemeClr val="tx2"/>
                </a:solidFill>
                <a:latin typeface="+mn-lt"/>
              </a:rPr>
              <a:t>.sentinel</a:t>
            </a:r>
          </a:p>
          <a:p>
            <a:pPr marL="342900" indent="-342900">
              <a:lnSpc>
                <a:spcPct val="150000"/>
              </a:lnSpc>
              <a:buFont typeface="Wingdings" panose="05000000000000000000" pitchFamily="2" charset="2"/>
              <a:buChar char="q"/>
            </a:pPr>
            <a:r>
              <a:rPr lang="en-US" sz="2000" dirty="0">
                <a:latin typeface="+mn-lt"/>
              </a:rPr>
              <a:t>To see the outputs of the print statements, change this to:</a:t>
            </a:r>
          </a:p>
          <a:p>
            <a:pPr marL="822325" lvl="1" indent="-342900">
              <a:lnSpc>
                <a:spcPct val="150000"/>
              </a:lnSpc>
              <a:buFont typeface="Wingdings" panose="05000000000000000000" pitchFamily="2" charset="2"/>
              <a:buChar char="Ø"/>
            </a:pPr>
            <a:r>
              <a:rPr lang="en-US" sz="1600" dirty="0">
                <a:solidFill>
                  <a:schemeClr val="tx2"/>
                </a:solidFill>
                <a:latin typeface="+mn-lt"/>
              </a:rPr>
              <a:t>sentinel test –verbose restrict-aws-rds-cluster.sentinel</a:t>
            </a:r>
          </a:p>
          <a:p>
            <a:pPr marL="342900" indent="-342900">
              <a:lnSpc>
                <a:spcPct val="150000"/>
              </a:lnSpc>
              <a:buFont typeface="Wingdings" panose="05000000000000000000" pitchFamily="2" charset="2"/>
              <a:buChar char="q"/>
            </a:pPr>
            <a:r>
              <a:rPr lang="en-US" sz="2000" dirty="0">
                <a:latin typeface="+mn-lt"/>
                <a:ea typeface="Verdana" panose="020B0604030504040204" pitchFamily="34" charset="0"/>
                <a:cs typeface="Verdana" panose="020B0604030504040204" pitchFamily="34" charset="0"/>
              </a:rPr>
              <a:t>You can also apply a policy with the sentinel apply command, but you must set up a Sentinel configuration file like the "sentinel.json" file downloaded with the mocks or a "sentinel.hcl" file.</a:t>
            </a:r>
          </a:p>
        </p:txBody>
      </p:sp>
    </p:spTree>
    <p:extLst>
      <p:ext uri="{BB962C8B-B14F-4D97-AF65-F5344CB8AC3E}">
        <p14:creationId xmlns:p14="http://schemas.microsoft.com/office/powerpoint/2010/main" val="1498383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Test Your Policy with the CLI </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509065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r>
              <a:rPr lang="en-US" sz="2000" dirty="0">
                <a:solidFill>
                  <a:schemeClr val="bg1"/>
                </a:solidFill>
                <a:latin typeface="+mn-lt"/>
                <a:ea typeface="Verdana" panose="020B0604030504040204" pitchFamily="34" charset="0"/>
                <a:cs typeface="Verdana" panose="020B0604030504040204" pitchFamily="34" charset="0"/>
              </a:rPr>
              <a:t>The first command gives:</a:t>
            </a:r>
          </a:p>
          <a:p>
            <a:pPr marL="22225" indent="0">
              <a:buNone/>
            </a:pPr>
            <a:r>
              <a:rPr lang="en-IN" sz="2000" b="1" dirty="0">
                <a:solidFill>
                  <a:srgbClr val="00B050"/>
                </a:solidFill>
                <a:latin typeface="+mn-lt"/>
              </a:rPr>
              <a:t>PASS - restrict-aws-rds-cluster.sentinel</a:t>
            </a:r>
          </a:p>
          <a:p>
            <a:pPr marL="22225" indent="0">
              <a:buNone/>
            </a:pPr>
            <a:r>
              <a:rPr lang="en-IN" sz="2000" b="1" dirty="0">
                <a:solidFill>
                  <a:srgbClr val="00B050"/>
                </a:solidFill>
                <a:latin typeface="+mn-lt"/>
              </a:rPr>
              <a:t>  PASS - test\restrict-aws-rds-cluster\fail.hcl</a:t>
            </a:r>
          </a:p>
          <a:p>
            <a:pPr marL="22225" indent="0">
              <a:buNone/>
            </a:pPr>
            <a:r>
              <a:rPr lang="en-IN" sz="2000" b="1" dirty="0">
                <a:solidFill>
                  <a:srgbClr val="00B050"/>
                </a:solidFill>
                <a:latin typeface="+mn-lt"/>
              </a:rPr>
              <a:t>  PASS - test\restrict-aws-rds-cluster\pass.hcl</a:t>
            </a:r>
          </a:p>
          <a:p>
            <a:pPr marL="22225" indent="0">
              <a:buNone/>
            </a:pPr>
            <a:r>
              <a:rPr lang="en-IN" sz="2000" b="1" dirty="0">
                <a:solidFill>
                  <a:srgbClr val="00B050"/>
                </a:solidFill>
                <a:latin typeface="+mn-lt"/>
              </a:rPr>
              <a:t>1 tests completed in 65.1921ms</a:t>
            </a:r>
          </a:p>
          <a:p>
            <a:pPr marL="22225" indent="0">
              <a:buNone/>
            </a:pPr>
            <a:endParaRPr lang="en-US" sz="2000" dirty="0">
              <a:solidFill>
                <a:schemeClr val="bg1"/>
              </a:solidFill>
              <a:latin typeface="+mn-lt"/>
              <a:ea typeface="Verdana" panose="020B0604030504040204" pitchFamily="34" charset="0"/>
              <a:cs typeface="Verdana" panose="020B0604030504040204" pitchFamily="34" charset="0"/>
            </a:endParaRPr>
          </a:p>
          <a:p>
            <a:pPr marL="342900" indent="-342900">
              <a:lnSpc>
                <a:spcPct val="150000"/>
              </a:lnSpc>
              <a:buFont typeface="Courier New" panose="02070309020205020404" pitchFamily="49" charset="0"/>
              <a:buChar char="o"/>
            </a:pPr>
            <a:endParaRPr lang="en-IN" sz="2000" dirty="0">
              <a:latin typeface="+mn-lt"/>
            </a:endParaRPr>
          </a:p>
        </p:txBody>
      </p:sp>
    </p:spTree>
    <p:extLst>
      <p:ext uri="{BB962C8B-B14F-4D97-AF65-F5344CB8AC3E}">
        <p14:creationId xmlns:p14="http://schemas.microsoft.com/office/powerpoint/2010/main" val="412499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What is Sentinel?</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1800" dirty="0">
                <a:solidFill>
                  <a:schemeClr val="bg1"/>
                </a:solidFill>
              </a:rPr>
              <a:t>HashiCorp's </a:t>
            </a:r>
            <a:r>
              <a:rPr lang="en-US" sz="1800" b="1" dirty="0">
                <a:solidFill>
                  <a:schemeClr val="bg1"/>
                </a:solidFill>
              </a:rPr>
              <a:t>Sentinel</a:t>
            </a:r>
            <a:r>
              <a:rPr lang="en-US" sz="1800" dirty="0">
                <a:solidFill>
                  <a:schemeClr val="bg1"/>
                </a:solidFill>
              </a:rPr>
              <a:t> is a framework for implementing governance policies as code in the same way that Terraform implements infrastructure as code.</a:t>
            </a:r>
          </a:p>
          <a:p>
            <a:pPr marL="342900" indent="-342900">
              <a:lnSpc>
                <a:spcPct val="150000"/>
              </a:lnSpc>
              <a:buFont typeface="Wingdings" panose="05000000000000000000" pitchFamily="2" charset="2"/>
              <a:buChar char="q"/>
            </a:pPr>
            <a:r>
              <a:rPr lang="en-US" sz="1800" dirty="0">
                <a:solidFill>
                  <a:schemeClr val="bg1"/>
                </a:solidFill>
              </a:rPr>
              <a:t>It includes its own language and is embedded in HashiCorp's enterprise products.</a:t>
            </a:r>
          </a:p>
          <a:p>
            <a:pPr marL="342900" indent="-342900">
              <a:lnSpc>
                <a:spcPct val="150000"/>
              </a:lnSpc>
              <a:buFont typeface="Wingdings" panose="05000000000000000000" pitchFamily="2" charset="2"/>
              <a:buChar char="q"/>
            </a:pPr>
            <a:r>
              <a:rPr lang="en-US" sz="1800" dirty="0"/>
              <a:t>It includes a CLI that allows you to test policies.</a:t>
            </a:r>
          </a:p>
          <a:p>
            <a:pPr marL="342900" indent="-342900">
              <a:lnSpc>
                <a:spcPct val="150000"/>
              </a:lnSpc>
              <a:buFont typeface="Courier New" panose="02070309020205020404" pitchFamily="49" charset="0"/>
              <a:buChar char="o"/>
            </a:pPr>
            <a:endParaRPr lang="en-IN" sz="1800" dirty="0">
              <a:solidFill>
                <a:schemeClr val="bg1"/>
              </a:solidFill>
            </a:endParaRPr>
          </a:p>
        </p:txBody>
      </p:sp>
    </p:spTree>
    <p:extLst>
      <p:ext uri="{BB962C8B-B14F-4D97-AF65-F5344CB8AC3E}">
        <p14:creationId xmlns:p14="http://schemas.microsoft.com/office/powerpoint/2010/main" val="3202237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Testing Policies in Terraform Cloud</a:t>
            </a:r>
            <a:endParaRPr lang="en-US" sz="1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50335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Wingdings" panose="05000000000000000000" pitchFamily="2" charset="2"/>
              <a:buChar char="q"/>
            </a:pPr>
            <a:r>
              <a:rPr lang="en-US" sz="2000" dirty="0">
                <a:latin typeface="+mn-lt"/>
              </a:rPr>
              <a:t>After successfully testing a policy with the CLI, you might also want to test it against actual Terraform code on a TFC or TFE server.</a:t>
            </a:r>
          </a:p>
          <a:p>
            <a:pPr marL="342900" indent="-342900">
              <a:lnSpc>
                <a:spcPct val="150000"/>
              </a:lnSpc>
              <a:buFont typeface="Wingdings" panose="05000000000000000000" pitchFamily="2" charset="2"/>
              <a:buChar char="q"/>
            </a:pPr>
            <a:r>
              <a:rPr lang="en-US" sz="2000" dirty="0">
                <a:latin typeface="+mn-lt"/>
              </a:rPr>
              <a:t>When doing this, we suggest you follow these recommendations:</a:t>
            </a:r>
          </a:p>
          <a:p>
            <a:pPr marL="742950" lvl="1" indent="-285750">
              <a:lnSpc>
                <a:spcPct val="150000"/>
              </a:lnSpc>
              <a:buFont typeface="Wingdings" panose="05000000000000000000" pitchFamily="2" charset="2"/>
              <a:buChar char="Ø"/>
            </a:pPr>
            <a:r>
              <a:rPr lang="en-US" sz="2000" dirty="0">
                <a:solidFill>
                  <a:schemeClr val="bg1"/>
                </a:solidFill>
              </a:rPr>
              <a:t>Put each new policy in a policy set that does not contain any other policies.</a:t>
            </a:r>
          </a:p>
          <a:p>
            <a:pPr marL="742950" lvl="1" indent="-285750">
              <a:lnSpc>
                <a:spcPct val="150000"/>
              </a:lnSpc>
              <a:buFont typeface="Wingdings" panose="05000000000000000000" pitchFamily="2" charset="2"/>
              <a:buChar char="Ø"/>
            </a:pPr>
            <a:r>
              <a:rPr lang="en-US" sz="2000" dirty="0">
                <a:solidFill>
                  <a:schemeClr val="bg1"/>
                </a:solidFill>
              </a:rPr>
              <a:t>Assign the workspaces you will be using to test your policy to that policy set.</a:t>
            </a:r>
          </a:p>
          <a:p>
            <a:pPr marL="742950" lvl="1" indent="-285750">
              <a:lnSpc>
                <a:spcPct val="150000"/>
              </a:lnSpc>
              <a:buFont typeface="Wingdings" panose="05000000000000000000" pitchFamily="2" charset="2"/>
              <a:buChar char="Ø"/>
            </a:pPr>
            <a:r>
              <a:rPr lang="en-US" sz="2000" dirty="0">
                <a:solidFill>
                  <a:schemeClr val="bg1"/>
                </a:solidFill>
              </a:rPr>
              <a:t>Do not assign any other workspaces to the policy set.</a:t>
            </a:r>
          </a:p>
          <a:p>
            <a:pPr marL="742950" lvl="1" indent="-285750">
              <a:lnSpc>
                <a:spcPct val="150000"/>
              </a:lnSpc>
              <a:buFont typeface="Wingdings" panose="05000000000000000000" pitchFamily="2" charset="2"/>
              <a:buChar char="Ø"/>
            </a:pPr>
            <a:r>
              <a:rPr lang="en-US" sz="2000" dirty="0">
                <a:solidFill>
                  <a:schemeClr val="bg1"/>
                </a:solidFill>
              </a:rPr>
              <a:t>Set the policy enforcement level to </a:t>
            </a:r>
            <a:r>
              <a:rPr lang="en-US" sz="2000" b="1" dirty="0">
                <a:solidFill>
                  <a:schemeClr val="bg1"/>
                </a:solidFill>
              </a:rPr>
              <a:t>hard mandatory</a:t>
            </a:r>
            <a:r>
              <a:rPr lang="en-US" sz="2000" dirty="0">
                <a:solidFill>
                  <a:schemeClr val="bg1"/>
                </a:solidFill>
              </a:rPr>
              <a:t>.</a:t>
            </a:r>
          </a:p>
          <a:p>
            <a:pPr marL="342900" indent="-342900">
              <a:lnSpc>
                <a:spcPct val="150000"/>
              </a:lnSpc>
              <a:buFont typeface="Wingdings" panose="05000000000000000000" pitchFamily="2" charset="2"/>
              <a:buChar char="q"/>
            </a:pPr>
            <a:r>
              <a:rPr lang="en-US" sz="2000" dirty="0">
                <a:latin typeface="+mn-lt"/>
              </a:rPr>
              <a:t>Following these recommendations will make your testing easier:</a:t>
            </a:r>
          </a:p>
          <a:p>
            <a:pPr marL="742950" lvl="1" indent="-285750">
              <a:lnSpc>
                <a:spcPct val="150000"/>
              </a:lnSpc>
              <a:buFont typeface="Wingdings" panose="05000000000000000000" pitchFamily="2" charset="2"/>
              <a:buChar char="Ø"/>
            </a:pPr>
            <a:r>
              <a:rPr lang="en-US" sz="2000" dirty="0">
                <a:solidFill>
                  <a:schemeClr val="bg1"/>
                </a:solidFill>
              </a:rPr>
              <a:t>You won't see results from other policies.</a:t>
            </a:r>
          </a:p>
          <a:p>
            <a:pPr marL="742950" lvl="1" indent="-285750">
              <a:lnSpc>
                <a:spcPct val="150000"/>
              </a:lnSpc>
              <a:buFont typeface="Wingdings" panose="05000000000000000000" pitchFamily="2" charset="2"/>
              <a:buChar char="Ø"/>
            </a:pPr>
            <a:r>
              <a:rPr lang="en-US" sz="2000" dirty="0">
                <a:solidFill>
                  <a:schemeClr val="bg1"/>
                </a:solidFill>
              </a:rPr>
              <a:t>You won't have to worry about overriding soft-mandatory failures.</a:t>
            </a:r>
          </a:p>
          <a:p>
            <a:pPr marL="342900" indent="-342900">
              <a:lnSpc>
                <a:spcPct val="150000"/>
              </a:lnSpc>
              <a:buFont typeface="Wingdings" panose="05000000000000000000" pitchFamily="2" charset="2"/>
              <a:buChar char="q"/>
            </a:pPr>
            <a:endParaRPr lang="en-IN" sz="2000" dirty="0">
              <a:latin typeface="+mn-lt"/>
            </a:endParaRPr>
          </a:p>
        </p:txBody>
      </p:sp>
    </p:spTree>
    <p:extLst>
      <p:ext uri="{BB962C8B-B14F-4D97-AF65-F5344CB8AC3E}">
        <p14:creationId xmlns:p14="http://schemas.microsoft.com/office/powerpoint/2010/main" val="2471416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C5E15-5547-4026-9810-6CD01AE14D93}"/>
              </a:ext>
            </a:extLst>
          </p:cNvPr>
          <p:cNvPicPr>
            <a:picLocks noChangeAspect="1"/>
          </p:cNvPicPr>
          <p:nvPr/>
        </p:nvPicPr>
        <p:blipFill>
          <a:blip r:embed="rId2"/>
          <a:stretch>
            <a:fillRect/>
          </a:stretch>
        </p:blipFill>
        <p:spPr>
          <a:xfrm>
            <a:off x="164678" y="1126821"/>
            <a:ext cx="11424050" cy="5131302"/>
          </a:xfrm>
          <a:prstGeom prst="rect">
            <a:avLst/>
          </a:prstGeom>
        </p:spPr>
      </p:pic>
    </p:spTree>
    <p:extLst>
      <p:ext uri="{BB962C8B-B14F-4D97-AF65-F5344CB8AC3E}">
        <p14:creationId xmlns:p14="http://schemas.microsoft.com/office/powerpoint/2010/main" val="3744826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17AF2-142F-4374-9638-7F419AF225AF}"/>
              </a:ext>
            </a:extLst>
          </p:cNvPr>
          <p:cNvSpPr txBox="1">
            <a:spLocks/>
          </p:cNvSpPr>
          <p:nvPr/>
        </p:nvSpPr>
        <p:spPr>
          <a:xfrm>
            <a:off x="8316051" y="563952"/>
            <a:ext cx="3309810" cy="3108543"/>
          </a:xfrm>
          <a:prstGeom prst="rect">
            <a:avLst/>
          </a:prstGeom>
          <a:noFill/>
        </p:spPr>
        <p:txBody>
          <a:bodyPr wrap="square" lIns="0" tIns="0" rIns="0" bIns="0" rtlCol="0" anchor="t">
            <a:spAutoFit/>
          </a:bodyPr>
          <a:lstStyle/>
          <a:p>
            <a:pPr lvl="0">
              <a:spcAft>
                <a:spcPts val="1200"/>
              </a:spcAft>
              <a:buClr>
                <a:srgbClr val="FFD200"/>
              </a:buClr>
              <a:buSzPct val="70000"/>
              <a:defRPr/>
            </a:pPr>
            <a:r>
              <a:rPr lang="en-IN" sz="800" kern="0" dirty="0">
                <a:solidFill>
                  <a:srgbClr val="FFFFFF"/>
                </a:solidFill>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spcAft>
                <a:spcPts val="1200"/>
              </a:spcAft>
              <a:buClr>
                <a:srgbClr val="FFD200"/>
              </a:buClr>
              <a:buSzPct val="70000"/>
              <a:defRPr/>
            </a:pPr>
            <a:r>
              <a:rPr lang="en-IN" sz="800" kern="0" dirty="0">
                <a:solidFill>
                  <a:srgbClr val="FFFFFF"/>
                </a:solidFill>
              </a:rPr>
              <a:t>Ernst &amp; Young LLP is a client-serving member firm of </a:t>
            </a:r>
            <a:br>
              <a:rPr lang="en-IN" sz="800" kern="0" dirty="0">
                <a:solidFill>
                  <a:srgbClr val="FFFFFF"/>
                </a:solidFill>
              </a:rPr>
            </a:br>
            <a:r>
              <a:rPr lang="en-IN" sz="800" kern="0" dirty="0">
                <a:solidFill>
                  <a:srgbClr val="FFFFFF"/>
                </a:solidFill>
              </a:rPr>
              <a:t>Ernst &amp; Young Global Limited operating in the US.</a:t>
            </a:r>
            <a:endParaRPr lang="en-US" sz="800" dirty="0"/>
          </a:p>
          <a:p>
            <a:pPr>
              <a:spcAft>
                <a:spcPts val="1200"/>
              </a:spcAft>
              <a:buClr>
                <a:srgbClr val="FFD200"/>
              </a:buClr>
              <a:buSzPct val="70000"/>
              <a:defRPr/>
            </a:pPr>
            <a:r>
              <a:rPr lang="en-IN" sz="800" kern="0" dirty="0">
                <a:solidFill>
                  <a:srgbClr val="FFFFFF"/>
                </a:solidFill>
              </a:rPr>
              <a:t>© 2022 Ernst &amp; Young LLP.</a:t>
            </a:r>
            <a:br>
              <a:rPr lang="en-IN" sz="800" kern="0" dirty="0">
                <a:solidFill>
                  <a:srgbClr val="FFFFFF"/>
                </a:solidFill>
              </a:rPr>
            </a:br>
            <a:r>
              <a:rPr lang="en-IN" sz="800" kern="0" dirty="0">
                <a:solidFill>
                  <a:srgbClr val="FFFFFF"/>
                </a:solidFill>
              </a:rPr>
              <a:t>All Rights Reserved.</a:t>
            </a:r>
          </a:p>
          <a:p>
            <a:pPr>
              <a:spcAft>
                <a:spcPts val="1200"/>
              </a:spcAft>
              <a:buClr>
                <a:srgbClr val="FFD200"/>
              </a:buClr>
              <a:buSzPct val="70000"/>
              <a:defRPr/>
            </a:pPr>
            <a:r>
              <a:rPr lang="en-IN" sz="800" kern="0" dirty="0">
                <a:solidFill>
                  <a:srgbClr val="FFFFFF"/>
                </a:solidFill>
              </a:rPr>
              <a:t>2022-3988662</a:t>
            </a:r>
            <a:br>
              <a:rPr lang="en-IN" sz="800" kern="0" dirty="0">
                <a:solidFill>
                  <a:srgbClr val="FFFFFF"/>
                </a:solidFill>
              </a:rPr>
            </a:br>
            <a:r>
              <a:rPr lang="en-IN" sz="800" kern="0" dirty="0">
                <a:solidFill>
                  <a:srgbClr val="FFFFFF"/>
                </a:solidFill>
              </a:rPr>
              <a:t>ED None</a:t>
            </a:r>
          </a:p>
          <a:p>
            <a:pPr lvl="0">
              <a:spcAft>
                <a:spcPts val="1200"/>
              </a:spcAft>
              <a:buClr>
                <a:srgbClr val="FFD200"/>
              </a:buClr>
              <a:buSzPct val="70000"/>
              <a:defRPr/>
            </a:pPr>
            <a:r>
              <a:rPr lang="en-IN" sz="700" kern="0" dirty="0">
                <a:solidFill>
                  <a:srgbClr val="FFFFFF"/>
                </a:solidFill>
              </a:rPr>
              <a:t>This material has been prepared for general informational purposes only and is not intended to be relied upon as accounting, tax, legal or other professional advice. Please refer to your advisors for specific advice.</a:t>
            </a:r>
            <a:endParaRPr lang="en-US" sz="700" kern="0" dirty="0">
              <a:solidFill>
                <a:srgbClr val="FFFFFF"/>
              </a:solidFill>
            </a:endParaRPr>
          </a:p>
          <a:p>
            <a:pPr lvl="0">
              <a:spcAft>
                <a:spcPts val="1200"/>
              </a:spcAft>
              <a:buClr>
                <a:srgbClr val="FFD200"/>
              </a:buClr>
              <a:buSzPct val="70000"/>
              <a:defRPr/>
            </a:pPr>
            <a:r>
              <a:rPr lang="en-IN" sz="1100" kern="0" dirty="0">
                <a:solidFill>
                  <a:srgbClr val="FFFFFF"/>
                </a:solidFill>
                <a:latin typeface="EYInterstate" panose="02000503020000020004" pitchFamily="2" charset="0"/>
              </a:rPr>
              <a:t>ey.com</a:t>
            </a:r>
          </a:p>
        </p:txBody>
      </p:sp>
      <p:sp>
        <p:nvSpPr>
          <p:cNvPr id="7" name="TextBox 6">
            <a:extLst>
              <a:ext uri="{FF2B5EF4-FFF2-40B4-BE49-F238E27FC236}">
                <a16:creationId xmlns:a16="http://schemas.microsoft.com/office/drawing/2014/main" id="{58777F3E-621B-4760-A801-0DC077C78640}"/>
              </a:ext>
            </a:extLst>
          </p:cNvPr>
          <p:cNvSpPr txBox="1">
            <a:spLocks/>
          </p:cNvSpPr>
          <p:nvPr/>
        </p:nvSpPr>
        <p:spPr>
          <a:xfrm>
            <a:off x="617762" y="563952"/>
            <a:ext cx="3205138" cy="2508379"/>
          </a:xfrm>
          <a:prstGeom prst="rect">
            <a:avLst/>
          </a:prstGeom>
          <a:noFill/>
        </p:spPr>
        <p:txBody>
          <a:bodyPr wrap="square" lIns="0" tIns="0" rIns="0" bIns="0" rtlCol="0" anchor="t">
            <a:spAutoFit/>
          </a:bodyPr>
          <a:lstStyle/>
          <a:p>
            <a:pPr lvl="0">
              <a:spcAft>
                <a:spcPts val="1200"/>
              </a:spcAft>
              <a:buClr>
                <a:srgbClr val="FFD200"/>
              </a:buClr>
              <a:buSzPct val="70000"/>
              <a:defRPr/>
            </a:pPr>
            <a:r>
              <a:rPr kumimoji="0" lang="en-US" sz="1200"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IN" sz="1200" kern="0" dirty="0">
                <a:solidFill>
                  <a:srgbClr val="FFE600"/>
                </a:solidFill>
                <a:latin typeface="EYInterstate" panose="02000503020000020004" pitchFamily="2" charset="0"/>
                <a:cs typeface="Arial"/>
              </a:rPr>
              <a:t>Building a better working world</a:t>
            </a:r>
            <a:endParaRPr kumimoji="0" lang="en-US" sz="1200"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lvl="0">
              <a:spcAft>
                <a:spcPts val="1200"/>
              </a:spcAft>
              <a:buClr>
                <a:srgbClr val="FFD200"/>
              </a:buClr>
              <a:buSzPct val="70000"/>
              <a:defRPr/>
            </a:pPr>
            <a:r>
              <a:rPr lang="en-IN" sz="1100" kern="0" dirty="0">
                <a:solidFill>
                  <a:srgbClr val="FFFFFF"/>
                </a:solidFill>
                <a:latin typeface="EYInterstate" panose="02000503020000020004" pitchFamily="2" charset="0"/>
              </a:rPr>
              <a:t>EY exists to build a better working world, helping create long-term value for clients, people and society and build trust in the capital markets.</a:t>
            </a:r>
          </a:p>
          <a:p>
            <a:pPr lvl="0">
              <a:spcAft>
                <a:spcPts val="1200"/>
              </a:spcAft>
              <a:buClr>
                <a:srgbClr val="FFD200"/>
              </a:buClr>
              <a:buSzPct val="70000"/>
              <a:defRPr/>
            </a:pPr>
            <a:r>
              <a:rPr lang="en-IN" sz="1100" kern="0" dirty="0">
                <a:solidFill>
                  <a:srgbClr val="FFFFFF"/>
                </a:solidFill>
                <a:latin typeface="EYInterstate" panose="02000503020000020004" pitchFamily="2" charset="0"/>
              </a:rPr>
              <a:t>Enabled by data and technology, diverse EY teams in over 150 countries provide trust through assurance and help clients grow, transform and operate.</a:t>
            </a:r>
          </a:p>
          <a:p>
            <a:pPr lvl="0">
              <a:spcAft>
                <a:spcPts val="1200"/>
              </a:spcAft>
              <a:buClr>
                <a:srgbClr val="FFD200"/>
              </a:buClr>
              <a:buSzPct val="70000"/>
              <a:defRPr/>
            </a:pPr>
            <a:r>
              <a:rPr lang="en-IN" sz="1100" kern="0" dirty="0">
                <a:solidFill>
                  <a:srgbClr val="FFFFFF"/>
                </a:solidFill>
                <a:latin typeface="EYInterstate" panose="02000503020000020004" pitchFamily="2" charset="0"/>
              </a:rPr>
              <a:t>Working across assurance, consulting, law, strategy, tax and transactions, EY teams ask better questions to find new answers for the complex issues facing our world today.</a:t>
            </a:r>
          </a:p>
        </p:txBody>
      </p:sp>
    </p:spTree>
    <p:extLst>
      <p:ext uri="{BB962C8B-B14F-4D97-AF65-F5344CB8AC3E}">
        <p14:creationId xmlns:p14="http://schemas.microsoft.com/office/powerpoint/2010/main" val="314439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09917" y="285750"/>
            <a:ext cx="11300142" cy="550402"/>
          </a:xfrm>
        </p:spPr>
        <p:txBody>
          <a:bodyPr/>
          <a:lstStyle/>
          <a:p>
            <a:r>
              <a:rPr lang="en-US" sz="2800" dirty="0"/>
              <a:t>How Customers are Using Sentinel in Terraform</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557071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00000"/>
              </a:lnSpc>
              <a:buFont typeface="Wingdings" panose="05000000000000000000" pitchFamily="2" charset="2"/>
              <a:buChar char="q"/>
            </a:pPr>
            <a:r>
              <a:rPr lang="en-US" sz="2000" dirty="0">
                <a:latin typeface="+mn-lt"/>
              </a:rPr>
              <a:t>HashiCorp customers are using Sentinel to implement governance policies like the following in Terraform Cloud/Enterprise:</a:t>
            </a:r>
          </a:p>
          <a:p>
            <a:pPr marL="800100" lvl="1" indent="-342900">
              <a:buFont typeface="Wingdings" panose="05000000000000000000" pitchFamily="2" charset="2"/>
              <a:buChar char="Ø"/>
            </a:pPr>
            <a:r>
              <a:rPr lang="en-US" sz="2000" dirty="0">
                <a:solidFill>
                  <a:schemeClr val="bg1"/>
                </a:solidFill>
              </a:rPr>
              <a:t>Enforce security standards:</a:t>
            </a:r>
          </a:p>
          <a:p>
            <a:pPr marL="1257300" lvl="2" indent="-342900">
              <a:buFont typeface="Wingdings" panose="05000000000000000000" pitchFamily="2" charset="2"/>
              <a:buChar char="v"/>
            </a:pPr>
            <a:r>
              <a:rPr lang="en-US" sz="2000" dirty="0">
                <a:solidFill>
                  <a:schemeClr val="bg1"/>
                </a:solidFill>
              </a:rPr>
              <a:t>Require all S3 buckets use the private ACL and be encrypted by KMS.</a:t>
            </a:r>
          </a:p>
          <a:p>
            <a:pPr marL="1257300" lvl="2" indent="-342900">
              <a:buFont typeface="Wingdings" panose="05000000000000000000" pitchFamily="2" charset="2"/>
              <a:buChar char="v"/>
            </a:pPr>
            <a:r>
              <a:rPr lang="en-US" sz="2000" dirty="0">
                <a:solidFill>
                  <a:schemeClr val="bg1"/>
                </a:solidFill>
              </a:rPr>
              <a:t>Restrict which roles the AWS provider can assume.</a:t>
            </a:r>
          </a:p>
          <a:p>
            <a:pPr marL="1257300" lvl="2" indent="-342900">
              <a:buFont typeface="Wingdings" panose="05000000000000000000" pitchFamily="2" charset="2"/>
              <a:buChar char="v"/>
            </a:pPr>
            <a:r>
              <a:rPr lang="en-US" sz="2000" dirty="0">
                <a:solidFill>
                  <a:schemeClr val="bg1"/>
                </a:solidFill>
              </a:rPr>
              <a:t>Prohibit specific resources, data sources, providers, or provisioners.</a:t>
            </a:r>
          </a:p>
          <a:p>
            <a:pPr marL="800100" lvl="1" indent="-342900">
              <a:buFont typeface="Wingdings" panose="05000000000000000000" pitchFamily="2" charset="2"/>
              <a:buChar char="Ø"/>
            </a:pPr>
            <a:r>
              <a:rPr lang="en-US" sz="2000" dirty="0">
                <a:solidFill>
                  <a:schemeClr val="bg1"/>
                </a:solidFill>
              </a:rPr>
              <a:t>Avoid excessive costs:</a:t>
            </a:r>
          </a:p>
          <a:p>
            <a:pPr marL="1257300" lvl="2" indent="-342900">
              <a:buFont typeface="Wingdings" panose="05000000000000000000" pitchFamily="2" charset="2"/>
              <a:buChar char="v"/>
            </a:pPr>
            <a:r>
              <a:rPr lang="en-US" sz="2000" dirty="0">
                <a:solidFill>
                  <a:schemeClr val="bg1"/>
                </a:solidFill>
              </a:rPr>
              <a:t>Limit the sizes of VMs and Kubernetes clusters in public clouds.</a:t>
            </a:r>
          </a:p>
          <a:p>
            <a:pPr marL="1257300" lvl="2" indent="-342900">
              <a:buFont typeface="Wingdings" panose="05000000000000000000" pitchFamily="2" charset="2"/>
              <a:buChar char="v"/>
            </a:pPr>
            <a:r>
              <a:rPr lang="en-US" sz="2000" dirty="0">
                <a:solidFill>
                  <a:schemeClr val="bg1"/>
                </a:solidFill>
              </a:rPr>
              <a:t>Limit the monthly spend of each Terraform workspace.</a:t>
            </a:r>
          </a:p>
          <a:p>
            <a:pPr marL="800100" lvl="1" indent="-342900">
              <a:buFont typeface="Wingdings" panose="05000000000000000000" pitchFamily="2" charset="2"/>
              <a:buChar char="Ø"/>
            </a:pPr>
            <a:r>
              <a:rPr lang="en-US" sz="2000" dirty="0">
                <a:solidFill>
                  <a:schemeClr val="bg1"/>
                </a:solidFill>
              </a:rPr>
              <a:t>Enforce mandatory tags on resources provisioned by Terraform.</a:t>
            </a:r>
          </a:p>
          <a:p>
            <a:pPr marL="800100" lvl="1" indent="-342900">
              <a:buFont typeface="Wingdings" panose="05000000000000000000" pitchFamily="2" charset="2"/>
              <a:buChar char="Ø"/>
            </a:pPr>
            <a:r>
              <a:rPr lang="en-US" sz="2000" dirty="0">
                <a:solidFill>
                  <a:schemeClr val="bg1"/>
                </a:solidFill>
              </a:rPr>
              <a:t>Mandate that all modules come from a Private Module Registry.</a:t>
            </a:r>
          </a:p>
          <a:p>
            <a:pPr marL="800100" lvl="1" indent="-342900">
              <a:buFont typeface="Wingdings" panose="05000000000000000000" pitchFamily="2" charset="2"/>
              <a:buChar char="Ø"/>
            </a:pPr>
            <a:r>
              <a:rPr lang="en-US" sz="2000" dirty="0">
                <a:solidFill>
                  <a:schemeClr val="bg1"/>
                </a:solidFill>
              </a:rPr>
              <a:t>Enforce specific Terraform coding conventions.</a:t>
            </a:r>
          </a:p>
          <a:p>
            <a:pPr marL="342900" indent="-342900">
              <a:lnSpc>
                <a:spcPct val="100000"/>
              </a:lnSpc>
              <a:buFont typeface="Wingdings" panose="05000000000000000000" pitchFamily="2" charset="2"/>
              <a:buChar char="q"/>
            </a:pPr>
            <a:endParaRPr lang="en-IN" sz="2000" dirty="0">
              <a:latin typeface="+mn-lt"/>
            </a:endParaRPr>
          </a:p>
        </p:txBody>
      </p:sp>
    </p:spTree>
    <p:extLst>
      <p:ext uri="{BB962C8B-B14F-4D97-AF65-F5344CB8AC3E}">
        <p14:creationId xmlns:p14="http://schemas.microsoft.com/office/powerpoint/2010/main" val="2071428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b="1" dirty="0"/>
              <a:t>Sentinel Policy Enforcement Levels</a:t>
            </a:r>
            <a:endParaRPr lang="en-US"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Courier New" panose="02070309020205020404" pitchFamily="49" charset="0"/>
              <a:buChar char="o"/>
            </a:pPr>
            <a:endParaRPr lang="en-IN" sz="1800" dirty="0">
              <a:solidFill>
                <a:schemeClr val="bg1"/>
              </a:solidFill>
            </a:endParaRPr>
          </a:p>
        </p:txBody>
      </p:sp>
      <p:sp>
        <p:nvSpPr>
          <p:cNvPr id="4" name="TextBox 3">
            <a:extLst>
              <a:ext uri="{FF2B5EF4-FFF2-40B4-BE49-F238E27FC236}">
                <a16:creationId xmlns:a16="http://schemas.microsoft.com/office/drawing/2014/main" id="{C8C257AE-0A7E-2933-CF30-DB5A461E09F8}"/>
              </a:ext>
            </a:extLst>
          </p:cNvPr>
          <p:cNvSpPr txBox="1"/>
          <p:nvPr/>
        </p:nvSpPr>
        <p:spPr>
          <a:xfrm>
            <a:off x="579782" y="1275522"/>
            <a:ext cx="10918798" cy="3268587"/>
          </a:xfrm>
          <a:prstGeom prst="rect">
            <a:avLst/>
          </a:prstGeom>
          <a:noFill/>
        </p:spPr>
        <p:txBody>
          <a:bodyPr rot="0" spcFirstLastPara="0" vertOverflow="overflow" horzOverflow="overflow" vert="horz" wrap="square" lIns="0" tIns="36576" rIns="0" bIns="0" numCol="1" spcCol="0" rtlCol="0" fromWordArt="0" anchor="t" anchorCtr="0" forceAA="0" compatLnSpc="1">
            <a:prstTxWarp prst="textNoShape">
              <a:avLst/>
            </a:prstTxWarp>
            <a:spAutoFit/>
          </a:bodyPr>
          <a:lstStyle/>
          <a:p>
            <a:pPr marL="342900" indent="-342900">
              <a:lnSpc>
                <a:spcPct val="85000"/>
              </a:lnSpc>
              <a:spcAft>
                <a:spcPts val="600"/>
              </a:spcAft>
              <a:buClr>
                <a:schemeClr val="bg1"/>
              </a:buClr>
              <a:buSzPct val="70000"/>
              <a:buFont typeface="Wingdings" panose="05000000000000000000" pitchFamily="2" charset="2"/>
              <a:buChar char="q"/>
            </a:pPr>
            <a:r>
              <a:rPr lang="en-US" sz="2000" b="1" i="0" spc="0" baseline="0" dirty="0">
                <a:solidFill>
                  <a:schemeClr val="bg1"/>
                </a:solidFill>
                <a:ea typeface="Verdana"/>
                <a:cs typeface="+mn-lt"/>
              </a:rPr>
              <a:t>Advisory</a:t>
            </a:r>
          </a:p>
          <a:p>
            <a:pPr marL="800100" lvl="1" indent="-342900">
              <a:lnSpc>
                <a:spcPct val="85000"/>
              </a:lnSpc>
              <a:spcAft>
                <a:spcPts val="600"/>
              </a:spcAft>
              <a:buClr>
                <a:schemeClr val="bg1"/>
              </a:buClr>
              <a:buSzPct val="70000"/>
              <a:buFont typeface="Wingdings" panose="05000000000000000000" pitchFamily="2" charset="2"/>
              <a:buChar char="Ø"/>
            </a:pPr>
            <a:r>
              <a:rPr lang="en-US" sz="2000" dirty="0">
                <a:solidFill>
                  <a:schemeClr val="bg1"/>
                </a:solidFill>
              </a:rPr>
              <a:t>Only logs violations</a:t>
            </a:r>
            <a:endParaRPr lang="en-US" sz="2000" b="1" i="0" spc="0" baseline="0" dirty="0">
              <a:solidFill>
                <a:schemeClr val="bg1"/>
              </a:solidFill>
              <a:ea typeface="Verdana"/>
              <a:cs typeface="+mn-lt"/>
            </a:endParaRPr>
          </a:p>
          <a:p>
            <a:pPr marL="342900" indent="-342900">
              <a:lnSpc>
                <a:spcPct val="85000"/>
              </a:lnSpc>
              <a:spcAft>
                <a:spcPts val="600"/>
              </a:spcAft>
              <a:buClr>
                <a:schemeClr val="bg1"/>
              </a:buClr>
              <a:buSzPct val="70000"/>
              <a:buFont typeface="Wingdings" panose="05000000000000000000" pitchFamily="2" charset="2"/>
              <a:buChar char="q"/>
            </a:pPr>
            <a:r>
              <a:rPr lang="en-US" sz="2000" b="1" dirty="0">
                <a:solidFill>
                  <a:schemeClr val="bg1"/>
                </a:solidFill>
              </a:rPr>
              <a:t>Soft Mandatory</a:t>
            </a:r>
          </a:p>
          <a:p>
            <a:pPr marL="800100" lvl="1" indent="-342900">
              <a:lnSpc>
                <a:spcPct val="85000"/>
              </a:lnSpc>
              <a:spcAft>
                <a:spcPts val="600"/>
              </a:spcAft>
              <a:buClr>
                <a:schemeClr val="bg1"/>
              </a:buClr>
              <a:buSzPct val="70000"/>
              <a:buFont typeface="Wingdings" panose="05000000000000000000" pitchFamily="2" charset="2"/>
              <a:buChar char="Ø"/>
            </a:pPr>
            <a:r>
              <a:rPr lang="en-IN" sz="2000" b="1" dirty="0">
                <a:solidFill>
                  <a:schemeClr val="bg1"/>
                </a:solidFill>
              </a:rPr>
              <a:t>Can be overridden by authorized users:</a:t>
            </a:r>
            <a:endParaRPr lang="en-US" sz="2000" b="1" dirty="0">
              <a:solidFill>
                <a:schemeClr val="bg1"/>
              </a:solidFill>
            </a:endParaRPr>
          </a:p>
          <a:p>
            <a:pPr marL="1257300" lvl="2" indent="-342900">
              <a:lnSpc>
                <a:spcPct val="85000"/>
              </a:lnSpc>
              <a:spcAft>
                <a:spcPts val="600"/>
              </a:spcAft>
              <a:buClr>
                <a:schemeClr val="bg1"/>
              </a:buClr>
              <a:buSzPct val="70000"/>
              <a:buFont typeface="Wingdings" panose="05000000000000000000" pitchFamily="2" charset="2"/>
              <a:buChar char="v"/>
            </a:pPr>
            <a:r>
              <a:rPr lang="en-IN" sz="2000" b="1" dirty="0">
                <a:solidFill>
                  <a:schemeClr val="bg1"/>
                </a:solidFill>
              </a:rPr>
              <a:t>Members of the owner's team</a:t>
            </a:r>
            <a:endParaRPr lang="en-US" sz="2000" b="1" dirty="0">
              <a:solidFill>
                <a:schemeClr val="bg1"/>
              </a:solidFill>
            </a:endParaRPr>
          </a:p>
          <a:p>
            <a:pPr marL="1257300" lvl="2" indent="-342900">
              <a:lnSpc>
                <a:spcPct val="85000"/>
              </a:lnSpc>
              <a:spcAft>
                <a:spcPts val="600"/>
              </a:spcAft>
              <a:buClr>
                <a:schemeClr val="bg1"/>
              </a:buClr>
              <a:buSzPct val="70000"/>
              <a:buFont typeface="Wingdings" panose="05000000000000000000" pitchFamily="2" charset="2"/>
              <a:buChar char="v"/>
            </a:pPr>
            <a:r>
              <a:rPr lang="en-IN" sz="2000" b="1" dirty="0">
                <a:solidFill>
                  <a:schemeClr val="bg1"/>
                </a:solidFill>
              </a:rPr>
              <a:t>Members of teams with the "Policies Override" permission</a:t>
            </a:r>
            <a:endParaRPr lang="en-US" sz="2000" b="1" dirty="0">
              <a:solidFill>
                <a:schemeClr val="bg1"/>
              </a:solidFill>
            </a:endParaRPr>
          </a:p>
          <a:p>
            <a:pPr marL="342900" indent="-342900">
              <a:lnSpc>
                <a:spcPct val="85000"/>
              </a:lnSpc>
              <a:spcAft>
                <a:spcPts val="600"/>
              </a:spcAft>
              <a:buClr>
                <a:schemeClr val="bg1"/>
              </a:buClr>
              <a:buSzPct val="70000"/>
              <a:buFont typeface="Wingdings" panose="05000000000000000000" pitchFamily="2" charset="2"/>
              <a:buChar char="q"/>
            </a:pPr>
            <a:r>
              <a:rPr lang="en-US" sz="2000" b="1" i="0" spc="0" baseline="0" dirty="0">
                <a:solidFill>
                  <a:schemeClr val="bg1"/>
                </a:solidFill>
                <a:ea typeface="Verdana"/>
                <a:cs typeface="+mn-lt"/>
              </a:rPr>
              <a:t>Hard Mandatory</a:t>
            </a:r>
          </a:p>
          <a:p>
            <a:pPr marL="800100" lvl="1" indent="-342900">
              <a:lnSpc>
                <a:spcPct val="85000"/>
              </a:lnSpc>
              <a:spcAft>
                <a:spcPts val="600"/>
              </a:spcAft>
              <a:buClr>
                <a:schemeClr val="bg1"/>
              </a:buClr>
              <a:buSzPct val="70000"/>
              <a:buFont typeface="Wingdings" panose="05000000000000000000" pitchFamily="2" charset="2"/>
              <a:buChar char="Ø"/>
            </a:pPr>
            <a:r>
              <a:rPr lang="en-IN" sz="2000" b="1" i="0" spc="0" baseline="0" dirty="0">
                <a:solidFill>
                  <a:schemeClr val="bg1"/>
                </a:solidFill>
                <a:ea typeface="Verdana"/>
                <a:cs typeface="+mn-lt"/>
              </a:rPr>
              <a:t>Cannot be overridden by anyone</a:t>
            </a:r>
            <a:endParaRPr lang="en-US" sz="2000" b="1" i="0" spc="0" baseline="0" dirty="0">
              <a:solidFill>
                <a:schemeClr val="bg1"/>
              </a:solidFill>
              <a:ea typeface="Verdana"/>
              <a:cs typeface="+mn-lt"/>
            </a:endParaRPr>
          </a:p>
          <a:p>
            <a:pPr lvl="1">
              <a:lnSpc>
                <a:spcPct val="85000"/>
              </a:lnSpc>
              <a:spcAft>
                <a:spcPts val="600"/>
              </a:spcAft>
              <a:buClr>
                <a:schemeClr val="bg1"/>
              </a:buClr>
              <a:buSzPct val="70000"/>
            </a:pPr>
            <a:br>
              <a:rPr lang="en-US" sz="2000" b="1" dirty="0">
                <a:solidFill>
                  <a:schemeClr val="bg1"/>
                </a:solidFill>
                <a:ea typeface="Verdana"/>
              </a:rPr>
            </a:br>
            <a:endParaRPr lang="en-US" sz="2000" dirty="0">
              <a:solidFill>
                <a:schemeClr val="bg1"/>
              </a:solidFill>
            </a:endParaRPr>
          </a:p>
        </p:txBody>
      </p:sp>
    </p:spTree>
    <p:extLst>
      <p:ext uri="{BB962C8B-B14F-4D97-AF65-F5344CB8AC3E}">
        <p14:creationId xmlns:p14="http://schemas.microsoft.com/office/powerpoint/2010/main" val="65098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Types of Terraform Sentinel Policies</a:t>
            </a:r>
            <a:endParaRPr lang="en-US" sz="800"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Courier New" panose="02070309020205020404" pitchFamily="49" charset="0"/>
              <a:buChar char="o"/>
            </a:pPr>
            <a:endParaRPr lang="en-IN" sz="1800" dirty="0">
              <a:solidFill>
                <a:schemeClr val="bg1"/>
              </a:solidFill>
            </a:endParaRPr>
          </a:p>
        </p:txBody>
      </p:sp>
      <p:sp>
        <p:nvSpPr>
          <p:cNvPr id="3" name="TextBox 2">
            <a:extLst>
              <a:ext uri="{FF2B5EF4-FFF2-40B4-BE49-F238E27FC236}">
                <a16:creationId xmlns:a16="http://schemas.microsoft.com/office/drawing/2014/main" id="{B0550B3F-69E7-46D9-909F-8989CB72DA59}"/>
              </a:ext>
            </a:extLst>
          </p:cNvPr>
          <p:cNvSpPr txBox="1"/>
          <p:nvPr/>
        </p:nvSpPr>
        <p:spPr>
          <a:xfrm>
            <a:off x="834390" y="1062990"/>
            <a:ext cx="10241280" cy="3807196"/>
          </a:xfrm>
          <a:prstGeom prst="rect">
            <a:avLst/>
          </a:prstGeom>
          <a:noFill/>
        </p:spPr>
        <p:txBody>
          <a:bodyPr wrap="square" lIns="0" tIns="36576" rIns="0" bIns="0" rtlCol="0">
            <a:spAutoFit/>
          </a:bodyPr>
          <a:lstStyle/>
          <a:p>
            <a:pPr marL="171450" indent="-171450">
              <a:spcAft>
                <a:spcPts val="600"/>
              </a:spcAft>
              <a:buClr>
                <a:schemeClr val="bg1"/>
              </a:buClr>
              <a:buSzPct val="70000"/>
              <a:buFont typeface="Wingdings" panose="05000000000000000000" pitchFamily="2" charset="2"/>
              <a:buChar char="q"/>
            </a:pPr>
            <a:r>
              <a:rPr lang="en-IN" sz="2000" dirty="0">
                <a:solidFill>
                  <a:schemeClr val="bg1"/>
                </a:solidFill>
              </a:rPr>
              <a:t>There are essentially four types of Terraform Sentinel policies corresponding to the 4 Terraform Sentinel imports:</a:t>
            </a:r>
          </a:p>
          <a:p>
            <a:pPr marL="800100" lvl="1" indent="-342900">
              <a:spcAft>
                <a:spcPts val="600"/>
              </a:spcAft>
              <a:buClr>
                <a:schemeClr val="bg1"/>
              </a:buClr>
              <a:buSzPct val="70000"/>
              <a:buFont typeface="Wingdings" panose="05000000000000000000" pitchFamily="2" charset="2"/>
              <a:buChar char="Ø"/>
            </a:pPr>
            <a:r>
              <a:rPr lang="en-IN" sz="2000" dirty="0">
                <a:solidFill>
                  <a:schemeClr val="bg1"/>
                </a:solidFill>
              </a:rPr>
              <a:t>Policies can use the tfplan/v2 import to restrict specific attributes of specific resources and data sources in the current Terraform plan.</a:t>
            </a:r>
          </a:p>
          <a:p>
            <a:pPr marL="800100" lvl="1" indent="-342900">
              <a:spcAft>
                <a:spcPts val="600"/>
              </a:spcAft>
              <a:buClr>
                <a:schemeClr val="bg1"/>
              </a:buClr>
              <a:buSzPct val="70000"/>
              <a:buFont typeface="Wingdings" panose="05000000000000000000" pitchFamily="2" charset="2"/>
              <a:buChar char="Ø"/>
            </a:pPr>
            <a:r>
              <a:rPr lang="en-IN" sz="2000" dirty="0">
                <a:solidFill>
                  <a:schemeClr val="bg1"/>
                </a:solidFill>
              </a:rPr>
              <a:t>Policies can use the tfconfig/v2 import to restrict the configuration of Terraform modules, variables, resources, data sources, providers, provisioners, and outputs.</a:t>
            </a:r>
          </a:p>
          <a:p>
            <a:pPr marL="800100" lvl="1" indent="-342900">
              <a:spcAft>
                <a:spcPts val="600"/>
              </a:spcAft>
              <a:buClr>
                <a:schemeClr val="bg1"/>
              </a:buClr>
              <a:buSzPct val="70000"/>
              <a:buFont typeface="Wingdings" panose="05000000000000000000" pitchFamily="2" charset="2"/>
              <a:buChar char="Ø"/>
            </a:pPr>
            <a:r>
              <a:rPr lang="en-IN" sz="2000" dirty="0">
                <a:solidFill>
                  <a:schemeClr val="bg1"/>
                </a:solidFill>
              </a:rPr>
              <a:t>Policies can use the tfstate/v2 import to check whether previously provisioned resources or data sources have attributes with values that are no longer allowed.</a:t>
            </a:r>
          </a:p>
          <a:p>
            <a:pPr marL="800100" lvl="1" indent="-342900">
              <a:spcAft>
                <a:spcPts val="600"/>
              </a:spcAft>
              <a:buClr>
                <a:schemeClr val="bg1"/>
              </a:buClr>
              <a:buSzPct val="70000"/>
              <a:buFont typeface="Wingdings" panose="05000000000000000000" pitchFamily="2" charset="2"/>
              <a:buChar char="Ø"/>
            </a:pPr>
            <a:r>
              <a:rPr lang="en-IN" sz="2000" dirty="0">
                <a:solidFill>
                  <a:schemeClr val="bg1"/>
                </a:solidFill>
              </a:rPr>
              <a:t>Policies can use the tfrun import to check workspace and run metadata and whether cost estimates for planned resources are within limits.</a:t>
            </a:r>
          </a:p>
          <a:p>
            <a:pPr marL="171450" indent="-171450">
              <a:spcAft>
                <a:spcPts val="600"/>
              </a:spcAft>
              <a:buClr>
                <a:schemeClr val="bg1"/>
              </a:buClr>
              <a:buSzPct val="70000"/>
              <a:buFont typeface="Wingdings" panose="05000000000000000000" pitchFamily="2" charset="2"/>
              <a:buChar char="q"/>
            </a:pPr>
            <a:r>
              <a:rPr lang="en-IN" sz="2000" dirty="0">
                <a:solidFill>
                  <a:schemeClr val="bg1"/>
                </a:solidFill>
              </a:rPr>
              <a:t>Some policies might use more than one of these imports.</a:t>
            </a:r>
          </a:p>
        </p:txBody>
      </p:sp>
    </p:spTree>
    <p:extLst>
      <p:ext uri="{BB962C8B-B14F-4D97-AF65-F5344CB8AC3E}">
        <p14:creationId xmlns:p14="http://schemas.microsoft.com/office/powerpoint/2010/main" val="38456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09917" y="297180"/>
            <a:ext cx="11300142" cy="538972"/>
          </a:xfrm>
        </p:spPr>
        <p:txBody>
          <a:bodyPr/>
          <a:lstStyle/>
          <a:p>
            <a:r>
              <a:rPr lang="en-US" sz="2800" dirty="0"/>
              <a:t>How Terraform Works With Sentinel</a:t>
            </a:r>
          </a:p>
        </p:txBody>
      </p:sp>
      <p:pic>
        <p:nvPicPr>
          <p:cNvPr id="55" name="Picture 54">
            <a:extLst>
              <a:ext uri="{FF2B5EF4-FFF2-40B4-BE49-F238E27FC236}">
                <a16:creationId xmlns:a16="http://schemas.microsoft.com/office/drawing/2014/main" id="{14694F7D-5816-47ED-8D1A-606F8EEECCB7}"/>
              </a:ext>
            </a:extLst>
          </p:cNvPr>
          <p:cNvPicPr>
            <a:picLocks noChangeAspect="1"/>
          </p:cNvPicPr>
          <p:nvPr/>
        </p:nvPicPr>
        <p:blipFill>
          <a:blip r:embed="rId2">
            <a:duotone>
              <a:schemeClr val="accent3">
                <a:shade val="45000"/>
                <a:satMod val="135000"/>
              </a:schemeClr>
              <a:prstClr val="white"/>
            </a:duotone>
          </a:blip>
          <a:stretch>
            <a:fillRect/>
          </a:stretch>
        </p:blipFill>
        <p:spPr>
          <a:xfrm>
            <a:off x="402581" y="2340861"/>
            <a:ext cx="1175986" cy="1023799"/>
          </a:xfrm>
          <a:prstGeom prst="rect">
            <a:avLst/>
          </a:prstGeom>
        </p:spPr>
      </p:pic>
      <p:pic>
        <p:nvPicPr>
          <p:cNvPr id="56" name="Picture 55">
            <a:extLst>
              <a:ext uri="{FF2B5EF4-FFF2-40B4-BE49-F238E27FC236}">
                <a16:creationId xmlns:a16="http://schemas.microsoft.com/office/drawing/2014/main" id="{7C8DD978-200C-42F6-A5FA-C1AA64627B76}"/>
              </a:ext>
            </a:extLst>
          </p:cNvPr>
          <p:cNvPicPr>
            <a:picLocks noChangeAspect="1"/>
          </p:cNvPicPr>
          <p:nvPr/>
        </p:nvPicPr>
        <p:blipFill>
          <a:blip r:embed="rId3"/>
          <a:stretch>
            <a:fillRect/>
          </a:stretch>
        </p:blipFill>
        <p:spPr>
          <a:xfrm>
            <a:off x="2277922" y="2161099"/>
            <a:ext cx="1383322" cy="1383322"/>
          </a:xfrm>
          <a:prstGeom prst="rect">
            <a:avLst/>
          </a:prstGeom>
        </p:spPr>
      </p:pic>
      <p:pic>
        <p:nvPicPr>
          <p:cNvPr id="57" name="Picture 56">
            <a:extLst>
              <a:ext uri="{FF2B5EF4-FFF2-40B4-BE49-F238E27FC236}">
                <a16:creationId xmlns:a16="http://schemas.microsoft.com/office/drawing/2014/main" id="{B4766D09-B78D-4471-83BF-B3F02018E369}"/>
              </a:ext>
            </a:extLst>
          </p:cNvPr>
          <p:cNvPicPr>
            <a:picLocks noChangeAspect="1"/>
          </p:cNvPicPr>
          <p:nvPr/>
        </p:nvPicPr>
        <p:blipFill>
          <a:blip r:embed="rId4">
            <a:lum bright="70000" contrast="-70000"/>
          </a:blip>
          <a:stretch>
            <a:fillRect/>
          </a:stretch>
        </p:blipFill>
        <p:spPr>
          <a:xfrm>
            <a:off x="4338235" y="2221720"/>
            <a:ext cx="1088616" cy="1168077"/>
          </a:xfrm>
          <a:prstGeom prst="rect">
            <a:avLst/>
          </a:prstGeom>
        </p:spPr>
      </p:pic>
      <p:grpSp>
        <p:nvGrpSpPr>
          <p:cNvPr id="58" name="Group 57">
            <a:extLst>
              <a:ext uri="{FF2B5EF4-FFF2-40B4-BE49-F238E27FC236}">
                <a16:creationId xmlns:a16="http://schemas.microsoft.com/office/drawing/2014/main" id="{A6FC017C-CC62-4DF4-A924-185473D37BF1}"/>
              </a:ext>
            </a:extLst>
          </p:cNvPr>
          <p:cNvGrpSpPr/>
          <p:nvPr/>
        </p:nvGrpSpPr>
        <p:grpSpPr>
          <a:xfrm>
            <a:off x="6099175" y="2132531"/>
            <a:ext cx="1088616" cy="1168077"/>
            <a:chOff x="12934004" y="4530861"/>
            <a:chExt cx="2307222" cy="2323855"/>
          </a:xfrm>
          <a:effectLst/>
        </p:grpSpPr>
        <p:sp>
          <p:nvSpPr>
            <p:cNvPr id="59" name="Rectangle 58">
              <a:extLst>
                <a:ext uri="{FF2B5EF4-FFF2-40B4-BE49-F238E27FC236}">
                  <a16:creationId xmlns:a16="http://schemas.microsoft.com/office/drawing/2014/main" id="{35505346-D2E7-4AFD-AF16-A2C2D0B0412E}"/>
                </a:ext>
              </a:extLst>
            </p:cNvPr>
            <p:cNvSpPr/>
            <p:nvPr/>
          </p:nvSpPr>
          <p:spPr>
            <a:xfrm>
              <a:off x="12934004" y="4530861"/>
              <a:ext cx="2307222" cy="2323855"/>
            </a:xfrm>
            <a:prstGeom prst="rect">
              <a:avLst/>
            </a:prstGeom>
            <a:solidFill>
              <a:schemeClr val="accent1">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Verdana"/>
                <a:ea typeface="Verdana"/>
                <a:cs typeface="Verdana"/>
                <a:sym typeface="Verdana"/>
              </a:endParaRPr>
            </a:p>
          </p:txBody>
        </p:sp>
        <p:pic>
          <p:nvPicPr>
            <p:cNvPr id="60" name="Picture 59">
              <a:extLst>
                <a:ext uri="{FF2B5EF4-FFF2-40B4-BE49-F238E27FC236}">
                  <a16:creationId xmlns:a16="http://schemas.microsoft.com/office/drawing/2014/main" id="{54B94254-99F9-4A35-A2F3-C78A9913B161}"/>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3369642" y="5063238"/>
              <a:ext cx="1435946" cy="1474755"/>
            </a:xfrm>
            <a:prstGeom prst="rect">
              <a:avLst/>
            </a:prstGeom>
          </p:spPr>
        </p:pic>
      </p:grpSp>
      <p:pic>
        <p:nvPicPr>
          <p:cNvPr id="61" name="Picture 60">
            <a:extLst>
              <a:ext uri="{FF2B5EF4-FFF2-40B4-BE49-F238E27FC236}">
                <a16:creationId xmlns:a16="http://schemas.microsoft.com/office/drawing/2014/main" id="{957A7E0D-A080-44F2-8399-5CAC2C7FB3F0}"/>
              </a:ext>
            </a:extLst>
          </p:cNvPr>
          <p:cNvPicPr>
            <a:picLocks noChangeAspect="1"/>
          </p:cNvPicPr>
          <p:nvPr/>
        </p:nvPicPr>
        <p:blipFill>
          <a:blip r:embed="rId6">
            <a:lum bright="70000" contrast="-70000"/>
          </a:blip>
          <a:stretch>
            <a:fillRect/>
          </a:stretch>
        </p:blipFill>
        <p:spPr>
          <a:xfrm>
            <a:off x="9920428" y="2234409"/>
            <a:ext cx="1477028" cy="1066199"/>
          </a:xfrm>
          <a:prstGeom prst="rect">
            <a:avLst/>
          </a:prstGeom>
          <a:noFill/>
          <a:ln>
            <a:solidFill>
              <a:schemeClr val="bg1"/>
            </a:solidFill>
          </a:ln>
          <a:effectLst/>
        </p:spPr>
      </p:pic>
      <p:pic>
        <p:nvPicPr>
          <p:cNvPr id="62" name="Picture 61">
            <a:extLst>
              <a:ext uri="{FF2B5EF4-FFF2-40B4-BE49-F238E27FC236}">
                <a16:creationId xmlns:a16="http://schemas.microsoft.com/office/drawing/2014/main" id="{43A8B6E2-4DAB-413B-A2B3-755D5DF93C5A}"/>
              </a:ext>
            </a:extLst>
          </p:cNvPr>
          <p:cNvPicPr>
            <a:picLocks noChangeAspect="1"/>
          </p:cNvPicPr>
          <p:nvPr/>
        </p:nvPicPr>
        <p:blipFill>
          <a:blip r:embed="rId4">
            <a:lum bright="70000" contrast="-70000"/>
          </a:blip>
          <a:stretch>
            <a:fillRect/>
          </a:stretch>
        </p:blipFill>
        <p:spPr>
          <a:xfrm>
            <a:off x="8045767" y="2186729"/>
            <a:ext cx="1088616" cy="1168077"/>
          </a:xfrm>
          <a:prstGeom prst="rect">
            <a:avLst/>
          </a:prstGeom>
        </p:spPr>
      </p:pic>
      <p:sp>
        <p:nvSpPr>
          <p:cNvPr id="33" name="TextBox 32">
            <a:extLst>
              <a:ext uri="{FF2B5EF4-FFF2-40B4-BE49-F238E27FC236}">
                <a16:creationId xmlns:a16="http://schemas.microsoft.com/office/drawing/2014/main" id="{FB6C49B8-2802-49E5-B06D-81B2A523FBBC}"/>
              </a:ext>
            </a:extLst>
          </p:cNvPr>
          <p:cNvSpPr txBox="1"/>
          <p:nvPr/>
        </p:nvSpPr>
        <p:spPr>
          <a:xfrm>
            <a:off x="402582" y="3578711"/>
            <a:ext cx="1563378"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VCS</a:t>
            </a:r>
          </a:p>
        </p:txBody>
      </p:sp>
      <p:sp>
        <p:nvSpPr>
          <p:cNvPr id="63" name="TextBox 62">
            <a:extLst>
              <a:ext uri="{FF2B5EF4-FFF2-40B4-BE49-F238E27FC236}">
                <a16:creationId xmlns:a16="http://schemas.microsoft.com/office/drawing/2014/main" id="{A5CF95B5-50B7-4A8C-A695-51C5DA3798C5}"/>
              </a:ext>
            </a:extLst>
          </p:cNvPr>
          <p:cNvSpPr txBox="1"/>
          <p:nvPr/>
        </p:nvSpPr>
        <p:spPr>
          <a:xfrm>
            <a:off x="2429502" y="3578710"/>
            <a:ext cx="1563378" cy="4555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Terraform Cloud Workspace</a:t>
            </a:r>
          </a:p>
        </p:txBody>
      </p:sp>
      <p:sp>
        <p:nvSpPr>
          <p:cNvPr id="64" name="TextBox 63">
            <a:extLst>
              <a:ext uri="{FF2B5EF4-FFF2-40B4-BE49-F238E27FC236}">
                <a16:creationId xmlns:a16="http://schemas.microsoft.com/office/drawing/2014/main" id="{06D64E35-E730-4C4E-9A8E-FA29FF14F7D9}"/>
              </a:ext>
            </a:extLst>
          </p:cNvPr>
          <p:cNvSpPr txBox="1"/>
          <p:nvPr/>
        </p:nvSpPr>
        <p:spPr>
          <a:xfrm>
            <a:off x="4632896" y="3578712"/>
            <a:ext cx="586868"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Plan</a:t>
            </a:r>
          </a:p>
        </p:txBody>
      </p:sp>
      <p:sp>
        <p:nvSpPr>
          <p:cNvPr id="65" name="TextBox 64">
            <a:extLst>
              <a:ext uri="{FF2B5EF4-FFF2-40B4-BE49-F238E27FC236}">
                <a16:creationId xmlns:a16="http://schemas.microsoft.com/office/drawing/2014/main" id="{B2A74829-3699-4633-876E-515456ED32EC}"/>
              </a:ext>
            </a:extLst>
          </p:cNvPr>
          <p:cNvSpPr txBox="1"/>
          <p:nvPr/>
        </p:nvSpPr>
        <p:spPr>
          <a:xfrm>
            <a:off x="6099175" y="3584566"/>
            <a:ext cx="1563378" cy="455509"/>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Sentinel Policy Checks</a:t>
            </a:r>
          </a:p>
        </p:txBody>
      </p:sp>
      <p:sp>
        <p:nvSpPr>
          <p:cNvPr id="66" name="TextBox 65">
            <a:extLst>
              <a:ext uri="{FF2B5EF4-FFF2-40B4-BE49-F238E27FC236}">
                <a16:creationId xmlns:a16="http://schemas.microsoft.com/office/drawing/2014/main" id="{955DCA51-F69C-41B2-B66D-79E809A5006D}"/>
              </a:ext>
            </a:extLst>
          </p:cNvPr>
          <p:cNvSpPr txBox="1"/>
          <p:nvPr/>
        </p:nvSpPr>
        <p:spPr>
          <a:xfrm>
            <a:off x="8352694" y="3547314"/>
            <a:ext cx="781689"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Apply</a:t>
            </a:r>
          </a:p>
        </p:txBody>
      </p:sp>
      <p:sp>
        <p:nvSpPr>
          <p:cNvPr id="67" name="TextBox 66">
            <a:extLst>
              <a:ext uri="{FF2B5EF4-FFF2-40B4-BE49-F238E27FC236}">
                <a16:creationId xmlns:a16="http://schemas.microsoft.com/office/drawing/2014/main" id="{3E9F3A64-0538-4B9D-9A4C-ACF7FF25F868}"/>
              </a:ext>
            </a:extLst>
          </p:cNvPr>
          <p:cNvSpPr txBox="1"/>
          <p:nvPr/>
        </p:nvSpPr>
        <p:spPr>
          <a:xfrm>
            <a:off x="9992359" y="3547314"/>
            <a:ext cx="1563378" cy="24622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1600" dirty="0">
                <a:solidFill>
                  <a:schemeClr val="bg1"/>
                </a:solidFill>
              </a:rPr>
              <a:t>Infrastructure</a:t>
            </a:r>
          </a:p>
        </p:txBody>
      </p:sp>
      <p:cxnSp>
        <p:nvCxnSpPr>
          <p:cNvPr id="69" name="Straight Connector 68">
            <a:extLst>
              <a:ext uri="{FF2B5EF4-FFF2-40B4-BE49-F238E27FC236}">
                <a16:creationId xmlns:a16="http://schemas.microsoft.com/office/drawing/2014/main" id="{219ABF55-3D4C-4C44-B658-EBA8219EBA94}"/>
              </a:ext>
            </a:extLst>
          </p:cNvPr>
          <p:cNvCxnSpPr>
            <a:cxnSpLocks/>
          </p:cNvCxnSpPr>
          <p:nvPr/>
        </p:nvCxnSpPr>
        <p:spPr>
          <a:xfrm flipV="1">
            <a:off x="1692288" y="2870882"/>
            <a:ext cx="699355" cy="1"/>
          </a:xfrm>
          <a:prstGeom prst="line">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F7CF127-E907-4028-BE43-E7596C6D0230}"/>
              </a:ext>
            </a:extLst>
          </p:cNvPr>
          <p:cNvCxnSpPr/>
          <p:nvPr/>
        </p:nvCxnSpPr>
        <p:spPr>
          <a:xfrm flipV="1">
            <a:off x="3498128" y="2852761"/>
            <a:ext cx="699355" cy="1"/>
          </a:xfrm>
          <a:prstGeom prst="line">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68B2AED-8F70-41E4-A260-F63222FD0C96}"/>
              </a:ext>
            </a:extLst>
          </p:cNvPr>
          <p:cNvCxnSpPr/>
          <p:nvPr/>
        </p:nvCxnSpPr>
        <p:spPr>
          <a:xfrm flipV="1">
            <a:off x="5355656" y="2805757"/>
            <a:ext cx="699355" cy="1"/>
          </a:xfrm>
          <a:prstGeom prst="line">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629F3D2F-0483-4654-8E8A-ED30F5906135}"/>
              </a:ext>
            </a:extLst>
          </p:cNvPr>
          <p:cNvCxnSpPr/>
          <p:nvPr/>
        </p:nvCxnSpPr>
        <p:spPr>
          <a:xfrm flipV="1">
            <a:off x="7312875" y="2770767"/>
            <a:ext cx="699355" cy="1"/>
          </a:xfrm>
          <a:prstGeom prst="line">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276D5D3-7B2D-46D9-90D0-99C003D91B58}"/>
              </a:ext>
            </a:extLst>
          </p:cNvPr>
          <p:cNvCxnSpPr/>
          <p:nvPr/>
        </p:nvCxnSpPr>
        <p:spPr>
          <a:xfrm flipV="1">
            <a:off x="9109014" y="2716570"/>
            <a:ext cx="699355" cy="1"/>
          </a:xfrm>
          <a:prstGeom prst="line">
            <a:avLst/>
          </a:prstGeom>
          <a:ln w="19050">
            <a:solidFill>
              <a:schemeClr val="bg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C780D815-8C5F-4811-82EE-6732D7A6C7C3}"/>
              </a:ext>
            </a:extLst>
          </p:cNvPr>
          <p:cNvSpPr txBox="1"/>
          <p:nvPr/>
        </p:nvSpPr>
        <p:spPr>
          <a:xfrm>
            <a:off x="1578567" y="5305263"/>
            <a:ext cx="9011009" cy="55656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ctr" defTabSz="1828800" rtl="0" fontAlgn="auto" latinLnBrk="0" hangingPunct="0">
              <a:lnSpc>
                <a:spcPct val="80000"/>
              </a:lnSpc>
              <a:spcBef>
                <a:spcPts val="500"/>
              </a:spcBef>
              <a:spcAft>
                <a:spcPts val="0"/>
              </a:spcAft>
              <a:buClrTx/>
              <a:buSzTx/>
              <a:buFontTx/>
              <a:buNone/>
              <a:tabLst/>
            </a:pPr>
            <a:r>
              <a:rPr kumimoji="0" lang="en-US" sz="2000" b="0" i="0" u="none" strike="noStrike" cap="none" spc="0" normalizeH="0" baseline="0" dirty="0">
                <a:ln>
                  <a:noFill/>
                </a:ln>
                <a:solidFill>
                  <a:schemeClr val="bg1"/>
                </a:solidFill>
                <a:effectLst/>
                <a:uFillTx/>
                <a:ea typeface="Tahoma"/>
                <a:cs typeface="Tahoma"/>
                <a:sym typeface="Tahoma"/>
              </a:rPr>
              <a:t>If cost estimates are enabled, they run right after the plan.</a:t>
            </a:r>
          </a:p>
        </p:txBody>
      </p:sp>
    </p:spTree>
    <p:extLst>
      <p:ext uri="{BB962C8B-B14F-4D97-AF65-F5344CB8AC3E}">
        <p14:creationId xmlns:p14="http://schemas.microsoft.com/office/powerpoint/2010/main" val="437856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658" y="327963"/>
            <a:ext cx="10978515" cy="590400"/>
          </a:xfrm>
        </p:spPr>
        <p:txBody>
          <a:bodyPr/>
          <a:lstStyle/>
          <a:p>
            <a:r>
              <a:rPr lang="en-US" sz="2800" dirty="0"/>
              <a:t>Sentinel Mocks in Terraform</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917" y="1150122"/>
            <a:ext cx="10983256" cy="150163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buFont typeface="Courier New" panose="02070309020205020404" pitchFamily="49" charset="0"/>
              <a:buChar char="o"/>
            </a:pPr>
            <a:endParaRPr lang="en-IN" sz="1800" dirty="0">
              <a:solidFill>
                <a:schemeClr val="bg1"/>
              </a:solidFill>
            </a:endParaRPr>
          </a:p>
        </p:txBody>
      </p:sp>
      <p:sp>
        <p:nvSpPr>
          <p:cNvPr id="3" name="TextBox 2">
            <a:extLst>
              <a:ext uri="{FF2B5EF4-FFF2-40B4-BE49-F238E27FC236}">
                <a16:creationId xmlns:a16="http://schemas.microsoft.com/office/drawing/2014/main" id="{B0550B3F-69E7-46D9-909F-8989CB72DA59}"/>
              </a:ext>
            </a:extLst>
          </p:cNvPr>
          <p:cNvSpPr txBox="1"/>
          <p:nvPr/>
        </p:nvSpPr>
        <p:spPr>
          <a:xfrm>
            <a:off x="834390" y="1531620"/>
            <a:ext cx="10241280" cy="2671501"/>
          </a:xfrm>
          <a:prstGeom prst="rect">
            <a:avLst/>
          </a:prstGeom>
          <a:noFill/>
        </p:spPr>
        <p:txBody>
          <a:bodyPr wrap="square" lIns="0" tIns="36576" rIns="0" bIns="0" rtlCol="0">
            <a:spAutoFit/>
          </a:bodyPr>
          <a:lstStyle/>
          <a:p>
            <a:pPr>
              <a:lnSpc>
                <a:spcPct val="85000"/>
              </a:lnSpc>
              <a:spcAft>
                <a:spcPts val="600"/>
              </a:spcAft>
              <a:buClr>
                <a:schemeClr val="accent2"/>
              </a:buClr>
              <a:buSzPct val="70000"/>
            </a:pPr>
            <a:endParaRPr lang="en-IN" sz="1200" dirty="0">
              <a:solidFill>
                <a:schemeClr val="bg1"/>
              </a:solidFill>
            </a:endParaRP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Sentinel Mocks simulate the data that is made available to the Terraform Sentinel imports from Terraform plans.</a:t>
            </a: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They can be generated from recent plans using the Terraform Cloud UI and API.</a:t>
            </a: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They can also be copied and edited to simulate various combinations of resource and data source attributes.</a:t>
            </a: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They enable testing of Terraform Sentinel policies with the Sentinel CLI.</a:t>
            </a:r>
          </a:p>
          <a:p>
            <a:pPr marL="356616" indent="-356616">
              <a:lnSpc>
                <a:spcPct val="85000"/>
              </a:lnSpc>
              <a:spcAft>
                <a:spcPts val="600"/>
              </a:spcAft>
              <a:buClr>
                <a:schemeClr val="bg1"/>
              </a:buClr>
              <a:buSzPct val="70000"/>
              <a:buFont typeface="Wingdings" panose="05000000000000000000" pitchFamily="2" charset="2"/>
              <a:buChar char="q"/>
            </a:pPr>
            <a:r>
              <a:rPr lang="en-IN" sz="2000" dirty="0">
                <a:solidFill>
                  <a:schemeClr val="bg1"/>
                </a:solidFill>
              </a:rPr>
              <a:t>Using the Sentinel CLI with mocks speeds up development of new policies since additional plans do not need to be run.</a:t>
            </a:r>
          </a:p>
        </p:txBody>
      </p:sp>
    </p:spTree>
    <p:extLst>
      <p:ext uri="{BB962C8B-B14F-4D97-AF65-F5344CB8AC3E}">
        <p14:creationId xmlns:p14="http://schemas.microsoft.com/office/powerpoint/2010/main" val="193972261"/>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1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9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6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4_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7.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8664DCCC661B4DBDAD04E8895C43B2" ma:contentTypeVersion="14" ma:contentTypeDescription="Create a new document." ma:contentTypeScope="" ma:versionID="7823d8a467cf91f27ad71f1da16a82fd">
  <xsd:schema xmlns:xsd="http://www.w3.org/2001/XMLSchema" xmlns:xs="http://www.w3.org/2001/XMLSchema" xmlns:p="http://schemas.microsoft.com/office/2006/metadata/properties" xmlns:ns2="66b85345-4ffb-434f-b8c3-3ab0b5f79e59" xmlns:ns3="923be53e-8c69-41d5-95bb-f669a6380ff6" xmlns:ns4="50c908b1-f277-4340-90a9-4611d0b0f078" targetNamespace="http://schemas.microsoft.com/office/2006/metadata/properties" ma:root="true" ma:fieldsID="57536dead42d6a1f0582ba1ae66a853a" ns2:_="" ns3:_="" ns4:_="">
    <xsd:import namespace="66b85345-4ffb-434f-b8c3-3ab0b5f79e59"/>
    <xsd:import namespace="923be53e-8c69-41d5-95bb-f669a6380ff6"/>
    <xsd:import namespace="50c908b1-f277-4340-90a9-4611d0b0f07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4: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85345-4ffb-434f-b8c3-3ab0b5f79e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3be53e-8c69-41d5-95bb-f669a6380f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c908b1-f277-4340-90a9-4611d0b0f07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1af5acb-9e11-438c-948e-230c9fd4d17c}" ma:internalName="TaxCatchAll" ma:showField="CatchAllData" ma:web="923be53e-8c69-41d5-95bb-f669a6380f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6b85345-4ffb-434f-b8c3-3ab0b5f79e59">
      <Terms xmlns="http://schemas.microsoft.com/office/infopath/2007/PartnerControls"/>
    </lcf76f155ced4ddcb4097134ff3c332f>
    <TaxCatchAll xmlns="50c908b1-f277-4340-90a9-4611d0b0f078" xsi:nil="true"/>
  </documentManagement>
</p:properties>
</file>

<file path=customXml/itemProps1.xml><?xml version="1.0" encoding="utf-8"?>
<ds:datastoreItem xmlns:ds="http://schemas.openxmlformats.org/officeDocument/2006/customXml" ds:itemID="{FD5159D4-5BEC-44A1-B2E9-78F4288B78EE}">
  <ds:schemaRefs>
    <ds:schemaRef ds:uri="http://schemas.microsoft.com/sharepoint/v3/contenttype/forms"/>
  </ds:schemaRefs>
</ds:datastoreItem>
</file>

<file path=customXml/itemProps2.xml><?xml version="1.0" encoding="utf-8"?>
<ds:datastoreItem xmlns:ds="http://schemas.openxmlformats.org/officeDocument/2006/customXml" ds:itemID="{E7FC4A24-2DC7-4B45-AD33-E150580DB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85345-4ffb-434f-b8c3-3ab0b5f79e59"/>
    <ds:schemaRef ds:uri="923be53e-8c69-41d5-95bb-f669a6380ff6"/>
    <ds:schemaRef ds:uri="50c908b1-f277-4340-90a9-4611d0b0f0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45EE87-3FEC-45E5-8798-0E5F59C12D43}">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66b85345-4ffb-434f-b8c3-3ab0b5f79e59"/>
    <ds:schemaRef ds:uri="http://purl.org/dc/elements/1.1/"/>
    <ds:schemaRef ds:uri="http://schemas.openxmlformats.org/package/2006/metadata/core-properties"/>
    <ds:schemaRef ds:uri="50c908b1-f277-4340-90a9-4611d0b0f078"/>
    <ds:schemaRef ds:uri="923be53e-8c69-41d5-95bb-f669a6380ff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2947</Words>
  <Application>Microsoft Office PowerPoint</Application>
  <PresentationFormat>Custom</PresentationFormat>
  <Paragraphs>326</Paragraphs>
  <Slides>42</Slides>
  <Notes>2</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42</vt:i4>
      </vt:variant>
    </vt:vector>
  </HeadingPairs>
  <TitlesOfParts>
    <vt:vector size="59" baseType="lpstr">
      <vt:lpstr>Arial</vt:lpstr>
      <vt:lpstr>Consolas</vt:lpstr>
      <vt:lpstr>Courier New</vt:lpstr>
      <vt:lpstr>EYInterstate</vt:lpstr>
      <vt:lpstr>EYInterstate Light</vt:lpstr>
      <vt:lpstr>Georgia</vt:lpstr>
      <vt:lpstr>Tahoma</vt:lpstr>
      <vt:lpstr>Verdana</vt:lpstr>
      <vt:lpstr>Wingdings</vt:lpstr>
      <vt:lpstr>EY dark background</vt:lpstr>
      <vt:lpstr>EY light background</vt:lpstr>
      <vt:lpstr>1_EY regular presentation 2015 v1</vt:lpstr>
      <vt:lpstr>9_EY regular presentation 2015 v1</vt:lpstr>
      <vt:lpstr>6_EY regular presentation 2015 v1</vt:lpstr>
      <vt:lpstr>4_EY regular presentation 2015 v1</vt:lpstr>
      <vt:lpstr>EY regular presentation 2015 v1</vt:lpstr>
      <vt:lpstr>Microsoft Word Document</vt:lpstr>
      <vt:lpstr>Sentinel in Terraform Cloud</vt:lpstr>
      <vt:lpstr>PowerPoint Presentation</vt:lpstr>
      <vt:lpstr>PowerPoint Presentation</vt:lpstr>
      <vt:lpstr>What is Sentinel?</vt:lpstr>
      <vt:lpstr>How Customers are Using Sentinel in Terraform</vt:lpstr>
      <vt:lpstr>Sentinel Policy Enforcement Levels</vt:lpstr>
      <vt:lpstr>Types of Terraform Sentinel Policies</vt:lpstr>
      <vt:lpstr>How Terraform Works With Sentinel</vt:lpstr>
      <vt:lpstr>Sentinel Mocks in Terraform</vt:lpstr>
      <vt:lpstr>Key Sentinel Language Constructs</vt:lpstr>
      <vt:lpstr>Sentinel Pre-declared Identifiers</vt:lpstr>
      <vt:lpstr>Sentinel Numerical and Logical Operators</vt:lpstr>
      <vt:lpstr>Sentinel Set Operators</vt:lpstr>
      <vt:lpstr>The Sentinel Matches Operator</vt:lpstr>
      <vt:lpstr>Common Operations of the Standard Imports</vt:lpstr>
      <vt:lpstr>Sentinel Functions</vt:lpstr>
      <vt:lpstr>Sentinel Modules</vt:lpstr>
      <vt:lpstr>The New Third-Generation Policies</vt:lpstr>
      <vt:lpstr>PowerPoint Presentation</vt:lpstr>
      <vt:lpstr>Folder Structure</vt:lpstr>
      <vt:lpstr>Basic Methodology for Restricting Resources</vt:lpstr>
      <vt:lpstr>Create a Terraform Configuration: main.tf</vt:lpstr>
      <vt:lpstr>PowerPoint Presentation</vt:lpstr>
      <vt:lpstr>Create a Workspace in the TFC/TFE UI</vt:lpstr>
      <vt:lpstr>Set Variables in Your Workspace</vt:lpstr>
      <vt:lpstr>Run a Plan and Generate Mocks Against It</vt:lpstr>
      <vt:lpstr>Run a Plan</vt:lpstr>
      <vt:lpstr>Generate Mocks Against Your Plan</vt:lpstr>
      <vt:lpstr>PowerPoint Presentation</vt:lpstr>
      <vt:lpstr>Write a Terraform Sentinel Policy</vt:lpstr>
      <vt:lpstr>Common Functions</vt:lpstr>
      <vt:lpstr>Set Up the Test Cases Directory for the CLI</vt:lpstr>
      <vt:lpstr>Copy Mocks and Create Test Cases</vt:lpstr>
      <vt:lpstr>The pass.hcl Test Case</vt:lpstr>
      <vt:lpstr>The fail.hcl Test Case</vt:lpstr>
      <vt:lpstr>Edit the Pass and Fail Mocks</vt:lpstr>
      <vt:lpstr>PowerPoint Presentation</vt:lpstr>
      <vt:lpstr>Test Your Policy with the CLI</vt:lpstr>
      <vt:lpstr>Test Your Policy with the CLI </vt:lpstr>
      <vt:lpstr>Testing Policies in Terraform Cloud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Program Assessment - Proposal Template</dc:title>
  <dc:creator/>
  <cp:keywords/>
  <cp:lastModifiedBy/>
  <cp:revision>1</cp:revision>
  <dcterms:created xsi:type="dcterms:W3CDTF">2016-03-16T05:57:48Z</dcterms:created>
  <dcterms:modified xsi:type="dcterms:W3CDTF">2023-03-31T10:45:00Z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0x010100DF8664DCCC661B4DBDAD04E8895C43B2</vt:lpwstr>
  </property>
  <property fmtid="{D5CDD505-2E9C-101B-9397-08002B2CF9AE}" pid="3" name="ContentLanguage">
    <vt:lpwstr>9;#English|556a818d-2fa5-4ece-a7c0-2ca1d2dc5c77</vt:lpwstr>
  </property>
  <property fmtid="{D5CDD505-2E9C-101B-9397-08002B2CF9AE}" pid="4" name="ServiceLineFunction">
    <vt:lpwstr>1377;#Security Strategy, Risk, Compliance and Resilience|9fa2bde7-d2ff-40d7-805f-94df683ec3e2</vt:lpwstr>
  </property>
  <property fmtid="{D5CDD505-2E9C-101B-9397-08002B2CF9AE}" pid="5" name="EYContentType">
    <vt:lpwstr>926;#Global Methods|f638adf7-917f-4089-aaa6-b4baed8f8496</vt:lpwstr>
  </property>
  <property fmtid="{D5CDD505-2E9C-101B-9397-08002B2CF9AE}" pid="6" name="GeographicApplicability">
    <vt:lpwstr>17;#Global|500f1427-2ec5-408e-9c7e-c7ecab3f14e9</vt:lpwstr>
  </property>
  <property fmtid="{D5CDD505-2E9C-101B-9397-08002B2CF9AE}" pid="7" name="Sector">
    <vt:lpwstr>67;#All Sectors|32600395-49d1-4199-adb5-3693fcec9e59</vt:lpwstr>
  </property>
  <property fmtid="{D5CDD505-2E9C-101B-9397-08002B2CF9AE}" pid="8" name="_dlc_policyId">
    <vt:lpwstr>/Lists/ContentRequests/Submission</vt:lpwstr>
  </property>
  <property fmtid="{D5CDD505-2E9C-101B-9397-08002B2CF9AE}" pid="9" name="ItemRetentionFormula">
    <vt:lpwstr>&lt;formula id="Microsoft.Office.RecordsManagement.PolicyFeatures.Expiration.Formula.BuiltIn"&gt;&lt;number&gt;30&lt;/number&gt;&lt;property&gt;Created&lt;/property&gt;&lt;propertyId&gt;8c06beca-0777-48f7-91c7-6da68bc07b69&lt;/propertyId&gt;&lt;period&gt;days&lt;/period&gt;&lt;/formula&gt;</vt:lpwstr>
  </property>
  <property fmtid="{D5CDD505-2E9C-101B-9397-08002B2CF9AE}" pid="10" name="TaxKeyword">
    <vt:lpwstr/>
  </property>
  <property fmtid="{D5CDD505-2E9C-101B-9397-08002B2CF9AE}" pid="11" name="EYKEndorsedBy">
    <vt:lpwstr/>
  </property>
  <property fmtid="{D5CDD505-2E9C-101B-9397-08002B2CF9AE}" pid="12" name="EYKStubRecordType">
    <vt:lpwstr/>
  </property>
  <property fmtid="{D5CDD505-2E9C-101B-9397-08002B2CF9AE}" pid="13" name="EYKKnowledgeDomainOwner">
    <vt:lpwstr>91;#Consulting - TC - Cybersecurity|73b2716e-f418-4cd2-9d4b-4f91ab19d64b</vt:lpwstr>
  </property>
  <property fmtid="{D5CDD505-2E9C-101B-9397-08002B2CF9AE}" pid="14" name="EYTargetAudience">
    <vt:lpwstr/>
  </property>
  <property fmtid="{D5CDD505-2E9C-101B-9397-08002B2CF9AE}" pid="15" name="MethodWorkProduct">
    <vt:lpwstr/>
  </property>
  <property fmtid="{D5CDD505-2E9C-101B-9397-08002B2CF9AE}" pid="16" name="EYKRelatedKnowledgeDomain">
    <vt:lpwstr/>
  </property>
  <property fmtid="{D5CDD505-2E9C-101B-9397-08002B2CF9AE}" pid="17" name="EYCommunitySpecificTerms">
    <vt:lpwstr/>
  </property>
  <property fmtid="{D5CDD505-2E9C-101B-9397-08002B2CF9AE}" pid="18" name="EYMarketSegment">
    <vt:lpwstr/>
  </property>
  <property fmtid="{D5CDD505-2E9C-101B-9397-08002B2CF9AE}" pid="19" name="EYIssues">
    <vt:lpwstr>798;#Cyber Operations|ef1385d8-293f-4de1-b002-b2afa81f2541</vt:lpwstr>
  </property>
  <property fmtid="{D5CDD505-2E9C-101B-9397-08002B2CF9AE}" pid="20" name="MethodName">
    <vt:lpwstr>1604;#Cyber Program Management|823f70ae-63c3-4f59-8238-6d318dcfff76</vt:lpwstr>
  </property>
  <property fmtid="{D5CDD505-2E9C-101B-9397-08002B2CF9AE}" pid="21" name="EYKBusinessTriggers">
    <vt:lpwstr/>
  </property>
  <property fmtid="{D5CDD505-2E9C-101B-9397-08002B2CF9AE}" pid="22" name="_docset_NoMedatataSyncRequired">
    <vt:lpwstr>False</vt:lpwstr>
  </property>
  <property fmtid="{D5CDD505-2E9C-101B-9397-08002B2CF9AE}" pid="23" name="CMS_G360Acct">
    <vt:lpwstr/>
  </property>
  <property fmtid="{D5CDD505-2E9C-101B-9397-08002B2CF9AE}" pid="24" name="_dlc_DocIdItemGuid">
    <vt:lpwstr>0971b953-e8fc-4850-b73d-5e21492258a2</vt:lpwstr>
  </property>
  <property fmtid="{D5CDD505-2E9C-101B-9397-08002B2CF9AE}" pid="25" name="CMS_BusinessApprover">
    <vt:lpwstr/>
  </property>
  <property fmtid="{D5CDD505-2E9C-101B-9397-08002B2CF9AE}" pid="26" name="Order">
    <vt:r8>68198700</vt:r8>
  </property>
  <property fmtid="{D5CDD505-2E9C-101B-9397-08002B2CF9AE}" pid="27" name="o1e0c63e97884154a2358007ee440fb9">
    <vt:lpwstr/>
  </property>
  <property fmtid="{D5CDD505-2E9C-101B-9397-08002B2CF9AE}" pid="28" name="xd_ProgID">
    <vt:lpwstr/>
  </property>
  <property fmtid="{D5CDD505-2E9C-101B-9397-08002B2CF9AE}" pid="29" name="EYKEngagementLifeCycle">
    <vt:lpwstr/>
  </property>
  <property fmtid="{D5CDD505-2E9C-101B-9397-08002B2CF9AE}" pid="30" name="EYPolicyScope">
    <vt:lpwstr/>
  </property>
  <property fmtid="{D5CDD505-2E9C-101B-9397-08002B2CF9AE}" pid="31" name="EYPolicyEnablerType">
    <vt:lpwstr/>
  </property>
  <property fmtid="{D5CDD505-2E9C-101B-9397-08002B2CF9AE}" pid="32" name="TemplateUrl">
    <vt:lpwstr/>
  </property>
  <property fmtid="{D5CDD505-2E9C-101B-9397-08002B2CF9AE}" pid="33" name="EYRelatedToThisPolicy">
    <vt:lpwstr/>
  </property>
  <property fmtid="{D5CDD505-2E9C-101B-9397-08002B2CF9AE}" pid="34" name="kd174ad1ba2c40be8bc55586c5552a31">
    <vt:lpwstr/>
  </property>
  <property fmtid="{D5CDD505-2E9C-101B-9397-08002B2CF9AE}" pid="35" name="e3dc88ec9e8b45adafc193f1d32b9f3c">
    <vt:lpwstr/>
  </property>
  <property fmtid="{D5CDD505-2E9C-101B-9397-08002B2CF9AE}" pid="36" name="EYKTopic">
    <vt:lpwstr/>
  </property>
  <property fmtid="{D5CDD505-2E9C-101B-9397-08002B2CF9AE}" pid="37" name="EYPolicyRevisionComments">
    <vt:lpwstr/>
  </property>
  <property fmtid="{D5CDD505-2E9C-101B-9397-08002B2CF9AE}" pid="38" name="id556ad9631149da92451ef1ccf6d528">
    <vt:lpwstr/>
  </property>
  <property fmtid="{D5CDD505-2E9C-101B-9397-08002B2CF9AE}" pid="39" name="EYRelatedToOtherPolicies">
    <vt:lpwstr/>
  </property>
  <property fmtid="{D5CDD505-2E9C-101B-9397-08002B2CF9AE}" pid="40" name="MediaServiceImageTags">
    <vt:lpwstr/>
  </property>
</Properties>
</file>